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65" r:id="rId2"/>
  </p:sldMasterIdLst>
  <p:notesMasterIdLst>
    <p:notesMasterId r:id="rId18"/>
  </p:notesMasterIdLst>
  <p:handoutMasterIdLst>
    <p:handoutMasterId r:id="rId19"/>
  </p:handoutMasterIdLst>
  <p:sldIdLst>
    <p:sldId id="295" r:id="rId3"/>
    <p:sldId id="281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4" r:id="rId17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oevenaars, Nicole" initials="HN" lastIdx="1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8DD4"/>
    <a:srgbClr val="7030A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27" autoAdjust="0"/>
    <p:restoredTop sz="90929" autoAdjust="0"/>
  </p:normalViewPr>
  <p:slideViewPr>
    <p:cSldViewPr>
      <p:cViewPr varScale="1">
        <p:scale>
          <a:sx n="70" d="100"/>
          <a:sy n="70" d="100"/>
        </p:scale>
        <p:origin x="129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nl-NL" dirty="0" smtClean="0"/>
              <a:t>newton_vwo_13.6 afsluiting | samenvatting</a:t>
            </a:r>
            <a:endParaRPr lang="nl-NL" dirty="0"/>
          </a:p>
        </p:txBody>
      </p:sp>
      <p:sp>
        <p:nvSpPr>
          <p:cNvPr id="22531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nl-NL" dirty="0"/>
          </a:p>
        </p:txBody>
      </p:sp>
      <p:sp>
        <p:nvSpPr>
          <p:cNvPr id="22532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 dirty="0"/>
          </a:p>
        </p:txBody>
      </p:sp>
      <p:sp>
        <p:nvSpPr>
          <p:cNvPr id="22533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3B9C32E-1BD5-4569-8F82-F7FEFD9223BA}" type="slidenum">
              <a:rPr lang="nl-NL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158676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050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nl-NL" dirty="0" smtClean="0"/>
              <a:t>newton_vwo_13.6 afsluiting | samenvatting</a:t>
            </a:r>
            <a:endParaRPr lang="nl-NL" dirty="0"/>
          </a:p>
        </p:txBody>
      </p:sp>
      <p:sp>
        <p:nvSpPr>
          <p:cNvPr id="20483" name="Rectangle 2051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nl-NL" dirty="0"/>
          </a:p>
        </p:txBody>
      </p:sp>
      <p:sp>
        <p:nvSpPr>
          <p:cNvPr id="20484" name="Rectangle 205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485" name="Rectangle 205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20486" name="Rectangle 205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 dirty="0"/>
          </a:p>
        </p:txBody>
      </p:sp>
      <p:sp>
        <p:nvSpPr>
          <p:cNvPr id="20487" name="Rectangle 205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64784E9-B5C5-40B8-BC90-21841D57ECA0}" type="slidenum">
              <a:rPr lang="nl-NL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45448352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2199" y="1008063"/>
            <a:ext cx="5241925" cy="540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1600"/>
              </a:spcAft>
              <a:buNone/>
              <a:defRPr sz="1600" b="1">
                <a:solidFill>
                  <a:schemeClr val="tx2"/>
                </a:solidFill>
                <a:latin typeface="Arial"/>
                <a:cs typeface="Arial"/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sz="1500" b="1" i="0">
                <a:solidFill>
                  <a:schemeClr val="bg2"/>
                </a:solidFill>
                <a:latin typeface="Arial"/>
              </a:defRPr>
            </a:lvl2pPr>
            <a:lvl3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sz="1400" spc="60">
                <a:latin typeface="Arial"/>
              </a:defRPr>
            </a:lvl3pPr>
            <a:lvl4pPr marL="0" indent="-144000">
              <a:lnSpc>
                <a:spcPct val="120000"/>
              </a:lnSpc>
              <a:spcBef>
                <a:spcPts val="0"/>
              </a:spcBef>
              <a:buFont typeface="Arial"/>
              <a:buChar char="•"/>
              <a:defRPr sz="1400">
                <a:latin typeface=""/>
              </a:defRPr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597979" y="592736"/>
            <a:ext cx="4974015" cy="24963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200" spc="0">
                <a:latin typeface="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 smtClean="0"/>
              <a:t>Sub titel • havo • samenvatting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68781" y="218425"/>
            <a:ext cx="725723" cy="565235"/>
          </a:xfrm>
        </p:spPr>
        <p:txBody>
          <a:bodyPr/>
          <a:lstStyle>
            <a:lvl1pPr>
              <a:defRPr sz="4800" b="1" i="0">
                <a:solidFill>
                  <a:schemeClr val="tx1"/>
                </a:solidFill>
                <a:latin typeface="Arial"/>
              </a:defRPr>
            </a:lvl1pPr>
          </a:lstStyle>
          <a:p>
            <a:r>
              <a:rPr lang="en-US" dirty="0" smtClean="0">
                <a:solidFill>
                  <a:prstClr val="black"/>
                </a:solidFill>
              </a:rPr>
              <a:t>0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F1AF8-E86D-4B4D-A36B-70D9806E45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6571994" y="1008063"/>
            <a:ext cx="2221184" cy="5397500"/>
          </a:xfrm>
          <a:prstGeom prst="rect">
            <a:avLst/>
          </a:prstGeom>
          <a:solidFill>
            <a:schemeClr val="bg2">
              <a:alpha val="20000"/>
            </a:schemeClr>
          </a:solidFill>
          <a:ln w="6350">
            <a:solidFill>
              <a:schemeClr val="bg2"/>
            </a:solidFill>
          </a:ln>
        </p:spPr>
        <p:txBody>
          <a:bodyPr lIns="72000" tIns="54000" rIns="72000" bIns="54000"/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1600"/>
              </a:spcAft>
              <a:buNone/>
              <a:defRPr sz="1600" b="1">
                <a:solidFill>
                  <a:schemeClr val="tx2"/>
                </a:solidFill>
                <a:latin typeface="Arial"/>
                <a:cs typeface="Arial"/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sz="1300" b="1" i="0">
                <a:solidFill>
                  <a:schemeClr val="bg2"/>
                </a:solidFill>
                <a:latin typeface="Arial"/>
              </a:defRPr>
            </a:lvl2pPr>
            <a:lvl3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sz="1200" spc="60">
                <a:latin typeface="Arial"/>
              </a:defRPr>
            </a:lvl3pPr>
            <a:lvl4pPr marL="0" indent="-144000">
              <a:lnSpc>
                <a:spcPct val="120000"/>
              </a:lnSpc>
              <a:spcBef>
                <a:spcPts val="0"/>
              </a:spcBef>
              <a:buFont typeface="Arial"/>
              <a:buChar char="•"/>
              <a:defRPr sz="1200">
                <a:latin typeface=""/>
              </a:defRPr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597979" y="237865"/>
            <a:ext cx="7088820" cy="436028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000" b="1" i="0"/>
            </a:lvl1pPr>
          </a:lstStyle>
          <a:p>
            <a:r>
              <a:rPr lang="nl-NL" dirty="0" smtClean="0"/>
              <a:t>Hoofdstuk titel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16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8271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CA39F1-371A-47A9-BD1D-7129FCE90026}" type="slidenum">
              <a:rPr lang="nl-NL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94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vH8 invul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512831" y="1365652"/>
            <a:ext cx="6300000" cy="336550"/>
          </a:xfrm>
          <a:prstGeom prst="rect">
            <a:avLst/>
          </a:prstGeom>
        </p:spPr>
        <p:txBody>
          <a:bodyPr vert="horz" anchor="ctr" anchorCtr="0"/>
          <a:lstStyle/>
          <a:p>
            <a:pPr lvl="0"/>
            <a:r>
              <a:rPr lang="nl-NL" dirty="0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edit</a:t>
            </a:r>
            <a:r>
              <a:rPr lang="nl-NL" dirty="0" smtClean="0"/>
              <a:t> Master </a:t>
            </a:r>
            <a:r>
              <a:rPr lang="nl-NL" dirty="0" err="1" smtClean="0"/>
              <a:t>text</a:t>
            </a:r>
            <a:r>
              <a:rPr lang="nl-NL" dirty="0" smtClean="0"/>
              <a:t> </a:t>
            </a:r>
            <a:r>
              <a:rPr lang="nl-NL" dirty="0" err="1" smtClean="0"/>
              <a:t>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279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Times New Roman"/>
              </a:rPr>
              <a:t>0</a:t>
            </a:r>
            <a:endParaRPr lang="en-US" dirty="0">
              <a:solidFill>
                <a:prstClr val="black">
                  <a:tint val="75000"/>
                </a:prstClr>
              </a:solid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0BEF1AF8-E86D-4B4D-A36B-70D9806E455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Times New Roman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Times New Roman"/>
            </a:endParaRPr>
          </a:p>
        </p:txBody>
      </p:sp>
      <p:pic>
        <p:nvPicPr>
          <p:cNvPr id="2" name="Picture 1" descr="TMH_PP_vwo-basi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9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000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13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574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Tx/>
        <a:buNone/>
        <a:defRPr sz="1800" kern="1200" baseline="0">
          <a:solidFill>
            <a:schemeClr val="tx1"/>
          </a:solidFill>
          <a:latin typeface="Arial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tiff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tiff"/><Relationship Id="rId5" Type="http://schemas.openxmlformats.org/officeDocument/2006/relationships/image" Target="../media/image10.tiff"/><Relationship Id="rId4" Type="http://schemas.openxmlformats.org/officeDocument/2006/relationships/image" Target="../media/image9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Samenvatting</a:t>
            </a:r>
            <a:endParaRPr lang="en-US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4359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55577" y="1124744"/>
            <a:ext cx="7826224" cy="5544616"/>
          </a:xfrm>
        </p:spPr>
        <p:txBody>
          <a:bodyPr/>
          <a:lstStyle/>
          <a:p>
            <a:r>
              <a:rPr lang="en-US" sz="1800" dirty="0" smtClean="0">
                <a:solidFill>
                  <a:srgbClr val="548DD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Emissie- en absorptiespectrum </a:t>
            </a:r>
          </a:p>
          <a:p>
            <a:pPr>
              <a:lnSpc>
                <a:spcPct val="100000"/>
              </a:lnSpc>
              <a:spcAft>
                <a:spcPts val="0"/>
              </a:spcAft>
              <a:buClr>
                <a:srgbClr val="0000FF"/>
              </a:buClr>
            </a:pPr>
            <a:endParaRPr lang="nl-NL" sz="1800" b="0" dirty="0">
              <a:solidFill>
                <a:schemeClr val="tx1"/>
              </a:solidFill>
              <a:latin typeface="Arial" charset="0"/>
              <a:cs typeface="Times New Roman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  <a:buClr>
                <a:srgbClr val="0000FF"/>
              </a:buClr>
            </a:pPr>
            <a:r>
              <a:rPr lang="nl-NL" sz="1800" b="0" dirty="0">
                <a:solidFill>
                  <a:schemeClr val="tx1"/>
                </a:solidFill>
                <a:latin typeface="Arial" charset="0"/>
                <a:cs typeface="Times New Roman" charset="0"/>
              </a:rPr>
              <a:t>In het atoommodel van Bohr kan het elektron in het </a:t>
            </a:r>
            <a:r>
              <a:rPr lang="nl-NL" sz="1800" b="0" dirty="0" smtClean="0">
                <a:solidFill>
                  <a:schemeClr val="tx1"/>
                </a:solidFill>
                <a:latin typeface="Arial" charset="0"/>
                <a:cs typeface="Times New Roman" charset="0"/>
              </a:rPr>
              <a:t>                                  waterstofatoom </a:t>
            </a:r>
            <a:r>
              <a:rPr lang="nl-NL" sz="1800" b="0" dirty="0">
                <a:solidFill>
                  <a:schemeClr val="tx1"/>
                </a:solidFill>
                <a:latin typeface="Arial" charset="0"/>
                <a:cs typeface="Times New Roman" charset="0"/>
              </a:rPr>
              <a:t>slechts in een beperkt aantal banen </a:t>
            </a:r>
            <a:r>
              <a:rPr lang="nl-NL" sz="1800" b="0" dirty="0" smtClean="0">
                <a:solidFill>
                  <a:schemeClr val="tx1"/>
                </a:solidFill>
                <a:latin typeface="Arial" charset="0"/>
                <a:cs typeface="Times New Roman" charset="0"/>
              </a:rPr>
              <a:t>                                    rond </a:t>
            </a:r>
            <a:r>
              <a:rPr lang="nl-NL" sz="1800" b="0" dirty="0">
                <a:solidFill>
                  <a:schemeClr val="tx1"/>
                </a:solidFill>
                <a:latin typeface="Arial" charset="0"/>
                <a:cs typeface="Times New Roman" charset="0"/>
              </a:rPr>
              <a:t>de kern </a:t>
            </a:r>
            <a:r>
              <a:rPr lang="nl-NL" sz="1800" b="0" dirty="0" smtClean="0">
                <a:solidFill>
                  <a:schemeClr val="tx1"/>
                </a:solidFill>
                <a:latin typeface="Arial" charset="0"/>
                <a:cs typeface="Times New Roman" charset="0"/>
              </a:rPr>
              <a:t>bewegen.</a:t>
            </a:r>
            <a:endParaRPr lang="nl-NL" sz="1800" b="0" dirty="0">
              <a:solidFill>
                <a:schemeClr val="tx1"/>
              </a:solidFill>
              <a:latin typeface="Arial" charset="0"/>
              <a:cs typeface="Times New Roman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  <a:buClr>
                <a:srgbClr val="0000FF"/>
              </a:buClr>
            </a:pPr>
            <a:endParaRPr lang="nl-NL" sz="1800" b="0" dirty="0" smtClean="0">
              <a:solidFill>
                <a:schemeClr val="tx1"/>
              </a:solidFill>
              <a:latin typeface="Arial" charset="0"/>
              <a:cs typeface="Times New Roman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  <a:buClr>
                <a:srgbClr val="0000FF"/>
              </a:buClr>
            </a:pPr>
            <a:r>
              <a:rPr lang="nl-NL" sz="1800" b="0" dirty="0" smtClean="0">
                <a:solidFill>
                  <a:schemeClr val="tx1"/>
                </a:solidFill>
                <a:latin typeface="Arial" charset="0"/>
                <a:cs typeface="Times New Roman" charset="0"/>
              </a:rPr>
              <a:t>Daardoor </a:t>
            </a:r>
            <a:r>
              <a:rPr lang="nl-NL" sz="1800" b="0" dirty="0">
                <a:solidFill>
                  <a:schemeClr val="tx1"/>
                </a:solidFill>
                <a:latin typeface="Arial" charset="0"/>
                <a:cs typeface="Times New Roman" charset="0"/>
              </a:rPr>
              <a:t>heeft het atoom een beperkt aantal </a:t>
            </a:r>
            <a:r>
              <a:rPr lang="nl-NL" sz="1800" b="0" dirty="0" smtClean="0">
                <a:solidFill>
                  <a:schemeClr val="tx1"/>
                </a:solidFill>
                <a:latin typeface="Arial" charset="0"/>
                <a:cs typeface="Times New Roman" charset="0"/>
              </a:rPr>
              <a:t>                                     energieniveaus.</a:t>
            </a:r>
            <a:endParaRPr lang="nl-NL" sz="1800" b="0" dirty="0">
              <a:solidFill>
                <a:schemeClr val="tx1"/>
              </a:solidFill>
              <a:latin typeface="Arial" charset="0"/>
              <a:cs typeface="Times New Roman" charset="0"/>
            </a:endParaRPr>
          </a:p>
          <a:p>
            <a:pPr marL="285750" indent="-285750">
              <a:lnSpc>
                <a:spcPct val="100000"/>
              </a:lnSpc>
              <a:spcAft>
                <a:spcPts val="0"/>
              </a:spcAft>
              <a:buClr>
                <a:srgbClr val="0000FF"/>
              </a:buClr>
              <a:buFont typeface="Arial" pitchFamily="34" charset="0"/>
              <a:buChar char="•"/>
            </a:pPr>
            <a:endParaRPr lang="nl-NL" sz="1800" b="0" dirty="0" smtClean="0">
              <a:solidFill>
                <a:schemeClr val="tx1"/>
              </a:solidFill>
              <a:latin typeface="Arial" charset="0"/>
              <a:cs typeface="Times New Roman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  <a:buClr>
                <a:srgbClr val="0000FF"/>
              </a:buClr>
            </a:pPr>
            <a:r>
              <a:rPr lang="nl-NL" sz="1800" b="0" dirty="0" smtClean="0">
                <a:solidFill>
                  <a:schemeClr val="tx1"/>
                </a:solidFill>
                <a:latin typeface="Arial" charset="0"/>
                <a:cs typeface="Times New Roman" charset="0"/>
              </a:rPr>
              <a:t>Bij </a:t>
            </a:r>
            <a:r>
              <a:rPr lang="nl-NL" sz="1800" b="0" dirty="0">
                <a:solidFill>
                  <a:schemeClr val="tx1"/>
                </a:solidFill>
                <a:latin typeface="Arial" charset="0"/>
                <a:cs typeface="Times New Roman" charset="0"/>
              </a:rPr>
              <a:t>absorptie van energie springt het elektron </a:t>
            </a:r>
            <a:r>
              <a:rPr lang="nl-NL" sz="1800" b="0" dirty="0" smtClean="0">
                <a:solidFill>
                  <a:schemeClr val="tx1"/>
                </a:solidFill>
                <a:latin typeface="Arial" charset="0"/>
                <a:cs typeface="Times New Roman" charset="0"/>
              </a:rPr>
              <a:t>                                                 in </a:t>
            </a:r>
            <a:r>
              <a:rPr lang="nl-NL" sz="1800" b="0" dirty="0">
                <a:solidFill>
                  <a:schemeClr val="tx1"/>
                </a:solidFill>
                <a:latin typeface="Arial" charset="0"/>
                <a:cs typeface="Times New Roman" charset="0"/>
              </a:rPr>
              <a:t>het atoom naar een hoger </a:t>
            </a:r>
            <a:r>
              <a:rPr lang="nl-NL" sz="1800" b="0" dirty="0" smtClean="0">
                <a:solidFill>
                  <a:schemeClr val="tx1"/>
                </a:solidFill>
                <a:latin typeface="Arial" charset="0"/>
                <a:cs typeface="Times New Roman" charset="0"/>
              </a:rPr>
              <a:t>energieniveau.</a:t>
            </a:r>
            <a:endParaRPr lang="nl-NL" sz="1800" b="0" dirty="0">
              <a:solidFill>
                <a:schemeClr val="tx1"/>
              </a:solidFill>
              <a:latin typeface="Arial" charset="0"/>
              <a:cs typeface="Times New Roman" charset="0"/>
            </a:endParaRPr>
          </a:p>
          <a:p>
            <a:pPr>
              <a:buClr>
                <a:srgbClr val="0000FF"/>
              </a:buClr>
            </a:pPr>
            <a:endParaRPr lang="nl-NL" sz="1800" b="0" dirty="0">
              <a:solidFill>
                <a:schemeClr val="tx1"/>
              </a:solidFill>
              <a:latin typeface="Arial" charset="0"/>
              <a:cs typeface="Times New Roman" charset="0"/>
            </a:endParaRPr>
          </a:p>
          <a:p>
            <a:endParaRPr lang="en-US" sz="1800" dirty="0">
              <a:solidFill>
                <a:srgbClr val="548DD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0"/>
              </a:spcAft>
              <a:buClr>
                <a:srgbClr val="0000FF"/>
              </a:buClr>
            </a:pPr>
            <a:r>
              <a:rPr lang="nl-NL" sz="1800" b="0" dirty="0" smtClean="0">
                <a:solidFill>
                  <a:schemeClr val="tx1"/>
                </a:solidFill>
                <a:latin typeface="Arial" charset="0"/>
                <a:cs typeface="Times New Roman" charset="0"/>
              </a:rPr>
              <a:t> </a:t>
            </a:r>
            <a:endParaRPr lang="nl-NL" sz="1800" b="0" dirty="0">
              <a:solidFill>
                <a:schemeClr val="tx1"/>
              </a:solidFill>
              <a:latin typeface="Arial" charset="0"/>
              <a:cs typeface="Times New Roman" charset="0"/>
            </a:endParaRPr>
          </a:p>
          <a:p>
            <a:pPr>
              <a:spcAft>
                <a:spcPts val="0"/>
              </a:spcAft>
              <a:buClr>
                <a:srgbClr val="0000FF"/>
              </a:buClr>
            </a:pPr>
            <a:endParaRPr lang="nl-NL" sz="1800" b="0" dirty="0">
              <a:solidFill>
                <a:schemeClr val="tx1"/>
              </a:solidFill>
              <a:latin typeface="Arial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endParaRPr lang="nl-NL" sz="1800" b="0" dirty="0" smtClean="0">
              <a:solidFill>
                <a:schemeClr val="tx1"/>
              </a:solidFill>
              <a:latin typeface="Arial" charset="0"/>
              <a:cs typeface="Times New Roman" charset="0"/>
            </a:endParaRPr>
          </a:p>
          <a:p>
            <a:endParaRPr lang="nl-NL" sz="1800" b="0" dirty="0">
              <a:solidFill>
                <a:schemeClr val="tx1"/>
              </a:solidFill>
              <a:latin typeface="Arial" charset="0"/>
              <a:cs typeface="Times New Roman" charset="0"/>
            </a:endParaRPr>
          </a:p>
          <a:p>
            <a:r>
              <a:rPr lang="nl-NL" sz="1800" b="0" dirty="0" smtClean="0">
                <a:solidFill>
                  <a:schemeClr val="tx1"/>
                </a:solidFill>
                <a:latin typeface="Arial" charset="0"/>
                <a:cs typeface="Times New Roman" charset="0"/>
              </a:rPr>
              <a:t> </a:t>
            </a:r>
            <a:endParaRPr lang="nl-NL" sz="1800" b="0" i="1" dirty="0" smtClean="0">
              <a:solidFill>
                <a:schemeClr val="tx1"/>
              </a:solidFill>
              <a:latin typeface="Arial" charset="0"/>
              <a:cs typeface="Times New Roman" charset="0"/>
            </a:endParaRPr>
          </a:p>
          <a:p>
            <a:endParaRPr lang="nl-NL" sz="1800" i="1" dirty="0">
              <a:solidFill>
                <a:schemeClr val="tx1"/>
              </a:solidFill>
              <a:latin typeface="Arial" charset="0"/>
              <a:cs typeface="Times New Roman" charset="0"/>
            </a:endParaRPr>
          </a:p>
          <a:p>
            <a:endParaRPr lang="nl-NL" sz="1800" i="1" dirty="0" smtClean="0">
              <a:solidFill>
                <a:schemeClr val="tx1"/>
              </a:solidFill>
              <a:latin typeface="Arial" charset="0"/>
              <a:cs typeface="Times New Roman" charset="0"/>
            </a:endParaRPr>
          </a:p>
          <a:p>
            <a:endParaRPr lang="nl-NL" sz="1800" i="1" dirty="0" smtClean="0">
              <a:solidFill>
                <a:schemeClr val="tx1"/>
              </a:solidFill>
              <a:latin typeface="Arial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nl-NL" sz="1800" b="0" dirty="0" smtClean="0">
                <a:solidFill>
                  <a:schemeClr val="tx1"/>
                </a:solidFill>
                <a:latin typeface="Arial" charset="0"/>
                <a:cs typeface="Times New Roman" charset="0"/>
              </a:rPr>
              <a:t>  </a:t>
            </a:r>
            <a:endParaRPr lang="nl-NL" sz="1800" b="0" dirty="0">
              <a:solidFill>
                <a:schemeClr val="tx1"/>
              </a:solidFill>
              <a:latin typeface="Arial" charset="0"/>
            </a:endParaRPr>
          </a:p>
          <a:p>
            <a:endParaRPr lang="nl-NL" sz="1800" i="1" dirty="0">
              <a:solidFill>
                <a:schemeClr val="tx1"/>
              </a:solidFill>
              <a:latin typeface="Arial" charset="0"/>
              <a:cs typeface="Times New Roman" charset="0"/>
            </a:endParaRP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597979" y="592736"/>
            <a:ext cx="4974015" cy="397864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Astrofysica </a:t>
            </a:r>
            <a:r>
              <a:rPr lang="en-US" dirty="0" smtClean="0">
                <a:latin typeface="+mj-lt"/>
                <a:cs typeface="Times New Roman" panose="02020603050405020304" pitchFamily="18" charset="0"/>
              </a:rPr>
              <a:t>|</a:t>
            </a:r>
            <a:r>
              <a:rPr lang="en-US" sz="16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+mj-lt"/>
                <a:cs typeface="Times New Roman" panose="02020603050405020304" pitchFamily="18" charset="0"/>
              </a:rPr>
              <a:t>vwo</a:t>
            </a:r>
            <a:r>
              <a:rPr lang="en-US" sz="16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+mj-lt"/>
                <a:cs typeface="Times New Roman" panose="02020603050405020304" pitchFamily="18" charset="0"/>
              </a:rPr>
              <a:t>|</a:t>
            </a:r>
            <a:r>
              <a:rPr lang="en-US" sz="16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+mj-lt"/>
                <a:cs typeface="Times New Roman" panose="02020603050405020304" pitchFamily="18" charset="0"/>
              </a:rPr>
              <a:t>Samenvatting   </a:t>
            </a:r>
            <a:endParaRPr lang="en-US" dirty="0">
              <a:latin typeface="+mj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47004" y="391275"/>
            <a:ext cx="950975" cy="565235"/>
          </a:xfrm>
        </p:spPr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13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Zonnestelsel en heelal</a:t>
            </a:r>
            <a:endParaRPr lang="en-US" dirty="0"/>
          </a:p>
        </p:txBody>
      </p:sp>
      <p:sp>
        <p:nvSpPr>
          <p:cNvPr id="17" name="Tekstvak 16"/>
          <p:cNvSpPr txBox="1"/>
          <p:nvPr/>
        </p:nvSpPr>
        <p:spPr>
          <a:xfrm>
            <a:off x="6132751" y="4059763"/>
            <a:ext cx="2554048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Figuur 11 </a:t>
            </a:r>
            <a:r>
              <a:rPr lang="nl-NL" sz="1200" dirty="0" smtClean="0">
                <a:latin typeface="Arial" pitchFamily="34" charset="0"/>
                <a:cs typeface="Arial" pitchFamily="34" charset="0"/>
              </a:rPr>
              <a:t>Model van het absorberen en uitzenden van energie door het waterstofatoom bij de botsing met een elektron </a:t>
            </a:r>
            <a:endParaRPr lang="nl-NL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32751" y="1977198"/>
            <a:ext cx="2499825" cy="2027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36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755576" y="1124744"/>
                <a:ext cx="7826224" cy="5544616"/>
              </a:xfrm>
            </p:spPr>
            <p:txBody>
              <a:bodyPr/>
              <a:lstStyle/>
              <a:p>
                <a:r>
                  <a:rPr lang="en-US" sz="1800" dirty="0" smtClean="0">
                    <a:solidFill>
                      <a:srgbClr val="548DD4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Emissie- en absorptiespectrum </a:t>
                </a:r>
              </a:p>
              <a:p>
                <a:pPr>
                  <a:lnSpc>
                    <a:spcPct val="100000"/>
                  </a:lnSpc>
                  <a:spcAft>
                    <a:spcPts val="0"/>
                  </a:spcAft>
                  <a:buClr>
                    <a:srgbClr val="0000FF"/>
                  </a:buClr>
                </a:pPr>
                <a:r>
                  <a:rPr lang="nl-NL" sz="1800" b="0" dirty="0" smtClean="0">
                    <a:solidFill>
                      <a:schemeClr val="tx1"/>
                    </a:solidFill>
                    <a:latin typeface="Arial" charset="0"/>
                    <a:cs typeface="Times New Roman" charset="0"/>
                  </a:rPr>
                  <a:t>Bij terugval van het elektron naar een lager                                                 energieniveau </a:t>
                </a:r>
                <a:r>
                  <a:rPr lang="nl-NL" sz="1800" b="0" dirty="0">
                    <a:solidFill>
                      <a:schemeClr val="tx1"/>
                    </a:solidFill>
                    <a:latin typeface="Arial" charset="0"/>
                    <a:cs typeface="Times New Roman" charset="0"/>
                  </a:rPr>
                  <a:t>zendt het atoom energie uit in </a:t>
                </a:r>
                <a:r>
                  <a:rPr lang="nl-NL" sz="1800" b="0" dirty="0" smtClean="0">
                    <a:solidFill>
                      <a:schemeClr val="tx1"/>
                    </a:solidFill>
                    <a:latin typeface="Arial" charset="0"/>
                    <a:cs typeface="Times New Roman" charset="0"/>
                  </a:rPr>
                  <a:t>                                                   de </a:t>
                </a:r>
                <a:r>
                  <a:rPr lang="nl-NL" sz="1800" b="0" dirty="0">
                    <a:solidFill>
                      <a:schemeClr val="tx1"/>
                    </a:solidFill>
                    <a:latin typeface="Arial" charset="0"/>
                    <a:cs typeface="Times New Roman" charset="0"/>
                  </a:rPr>
                  <a:t>vorm van een </a:t>
                </a:r>
                <a:r>
                  <a:rPr lang="nl-NL" sz="1800" b="0" dirty="0" smtClean="0">
                    <a:solidFill>
                      <a:schemeClr val="tx1"/>
                    </a:solidFill>
                    <a:latin typeface="Arial" charset="0"/>
                    <a:cs typeface="Times New Roman" charset="0"/>
                  </a:rPr>
                  <a:t>foton.</a:t>
                </a:r>
                <a:endParaRPr lang="nl-NL" sz="1800" b="0" dirty="0">
                  <a:solidFill>
                    <a:schemeClr val="tx1"/>
                  </a:solidFill>
                  <a:latin typeface="Arial" charset="0"/>
                  <a:cs typeface="Times New Roman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buClr>
                    <a:srgbClr val="0000FF"/>
                  </a:buClr>
                </a:pPr>
                <a:r>
                  <a:rPr lang="nl-NL" sz="1800" b="0" dirty="0" smtClean="0">
                    <a:solidFill>
                      <a:schemeClr val="tx1"/>
                    </a:solidFill>
                    <a:latin typeface="Arial" charset="0"/>
                    <a:cs typeface="Times New Roman" charset="0"/>
                  </a:rPr>
                  <a:t>De </a:t>
                </a:r>
                <a:r>
                  <a:rPr lang="nl-NL" sz="1800" b="0" dirty="0">
                    <a:solidFill>
                      <a:schemeClr val="tx1"/>
                    </a:solidFill>
                    <a:latin typeface="Arial" charset="0"/>
                    <a:cs typeface="Times New Roman" charset="0"/>
                  </a:rPr>
                  <a:t>fotonenergie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1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charset="0"/>
                          </a:rPr>
                        </m:ctrlPr>
                      </m:sSubPr>
                      <m:e>
                        <m:r>
                          <a:rPr lang="nl-NL" sz="1800" b="0" i="1">
                            <a:solidFill>
                              <a:schemeClr val="tx1"/>
                            </a:solidFill>
                            <a:latin typeface="Cambria Math"/>
                            <a:cs typeface="Times New Roman" charset="0"/>
                          </a:rPr>
                          <m:t>𝐸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nl-NL" sz="1800" b="0" i="0">
                            <a:solidFill>
                              <a:schemeClr val="tx1"/>
                            </a:solidFill>
                            <a:latin typeface="Cambria Math"/>
                            <a:cs typeface="Times New Roman" charset="0"/>
                          </a:rPr>
                          <m:t>f</m:t>
                        </m:r>
                      </m:sub>
                    </m:sSub>
                  </m:oMath>
                </a14:m>
                <a:r>
                  <a:rPr lang="nl-NL" sz="1800" b="0" dirty="0">
                    <a:solidFill>
                      <a:schemeClr val="tx1"/>
                    </a:solidFill>
                    <a:latin typeface="Arial" charset="0"/>
                    <a:cs typeface="Times New Roman" charset="0"/>
                  </a:rPr>
                  <a:t> van de uitgezonden </a:t>
                </a:r>
                <a:r>
                  <a:rPr lang="nl-NL" sz="1800" b="0" dirty="0" smtClean="0">
                    <a:solidFill>
                      <a:schemeClr val="tx1"/>
                    </a:solidFill>
                    <a:latin typeface="Arial" charset="0"/>
                    <a:cs typeface="Times New Roman" charset="0"/>
                  </a:rPr>
                  <a:t>                                                            straling </a:t>
                </a:r>
                <a:r>
                  <a:rPr lang="nl-NL" sz="1800" b="0" dirty="0">
                    <a:solidFill>
                      <a:schemeClr val="tx1"/>
                    </a:solidFill>
                    <a:latin typeface="Arial" charset="0"/>
                    <a:cs typeface="Times New Roman" charset="0"/>
                  </a:rPr>
                  <a:t>wordt bepaald door het energieverschil </a:t>
                </a:r>
                <a:r>
                  <a:rPr lang="nl-NL" sz="1800" b="0" dirty="0" smtClean="0">
                    <a:solidFill>
                      <a:schemeClr val="tx1"/>
                    </a:solidFill>
                    <a:latin typeface="Arial" charset="0"/>
                    <a:cs typeface="Times New Roman" charset="0"/>
                  </a:rPr>
                  <a:t>                                                 tussen </a:t>
                </a:r>
                <a:r>
                  <a:rPr lang="nl-NL" sz="1800" b="0" dirty="0">
                    <a:solidFill>
                      <a:schemeClr val="tx1"/>
                    </a:solidFill>
                    <a:latin typeface="Arial" charset="0"/>
                    <a:cs typeface="Times New Roman" charset="0"/>
                  </a:rPr>
                  <a:t>de twee energieniveaus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1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charset="0"/>
                          </a:rPr>
                        </m:ctrlPr>
                      </m:sSubPr>
                      <m:e>
                        <m:r>
                          <a:rPr lang="nl-NL" sz="1800" b="0" i="1">
                            <a:solidFill>
                              <a:schemeClr val="tx1"/>
                            </a:solidFill>
                            <a:latin typeface="Cambria Math"/>
                            <a:cs typeface="Times New Roman" charset="0"/>
                          </a:rPr>
                          <m:t>𝐸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nl-NL" sz="1800" b="0" i="0">
                            <a:solidFill>
                              <a:schemeClr val="tx1"/>
                            </a:solidFill>
                            <a:latin typeface="Cambria Math"/>
                            <a:cs typeface="Times New Roman" charset="0"/>
                          </a:rPr>
                          <m:t>m</m:t>
                        </m:r>
                      </m:sub>
                    </m:sSub>
                  </m:oMath>
                </a14:m>
                <a:r>
                  <a:rPr lang="nl-NL" sz="1800" b="0" dirty="0">
                    <a:solidFill>
                      <a:schemeClr val="tx1"/>
                    </a:solidFill>
                    <a:latin typeface="Arial" charset="0"/>
                    <a:cs typeface="Times New Roman" charset="0"/>
                  </a:rPr>
                  <a:t> 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1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charset="0"/>
                          </a:rPr>
                        </m:ctrlPr>
                      </m:sSubPr>
                      <m:e>
                        <m:r>
                          <a:rPr lang="nl-NL" sz="1800" b="0" i="1">
                            <a:solidFill>
                              <a:schemeClr val="tx1"/>
                            </a:solidFill>
                            <a:latin typeface="Cambria Math"/>
                            <a:cs typeface="Times New Roman" charset="0"/>
                          </a:rPr>
                          <m:t>𝐸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nl-NL" sz="1800" b="0" i="0">
                            <a:solidFill>
                              <a:schemeClr val="tx1"/>
                            </a:solidFill>
                            <a:latin typeface="Cambria Math"/>
                            <a:cs typeface="Times New Roman" charset="0"/>
                          </a:rPr>
                          <m:t>n</m:t>
                        </m:r>
                      </m:sub>
                    </m:sSub>
                  </m:oMath>
                </a14:m>
                <a:r>
                  <a:rPr lang="nl-NL" sz="1800" b="0" dirty="0">
                    <a:solidFill>
                      <a:schemeClr val="tx1"/>
                    </a:solidFill>
                    <a:latin typeface="Arial" charset="0"/>
                    <a:cs typeface="Times New Roman" charset="0"/>
                  </a:rPr>
                  <a:t>:</a:t>
                </a:r>
                <a:r>
                  <a:rPr lang="nl-NL" sz="1800" b="0" dirty="0" smtClean="0">
                    <a:solidFill>
                      <a:schemeClr val="tx1"/>
                    </a:solidFill>
                    <a:latin typeface="Arial" charset="0"/>
                    <a:cs typeface="Times New Roman" charset="0"/>
                  </a:rPr>
                  <a:t>                        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18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18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𝑬</m:t>
                        </m:r>
                      </m:e>
                      <m:sub>
                        <m:r>
                          <a:rPr lang="nl-NL" sz="18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𝐟</m:t>
                        </m:r>
                      </m:sub>
                    </m:sSub>
                    <m:r>
                      <a:rPr lang="nl-NL" sz="1800" b="1" i="1">
                        <a:solidFill>
                          <a:srgbClr val="7030A0"/>
                        </a:solidFill>
                        <a:latin typeface="Cambria Math"/>
                      </a:rPr>
                      <m:t>=</m:t>
                    </m:r>
                    <m:r>
                      <a:rPr lang="nl-NL" sz="1800" b="1" i="1">
                        <a:solidFill>
                          <a:srgbClr val="7030A0"/>
                        </a:solidFill>
                        <a:latin typeface="Cambria Math"/>
                      </a:rPr>
                      <m:t>𝒉</m:t>
                    </m:r>
                    <m:r>
                      <a:rPr lang="nl-NL" sz="1800" b="1" i="1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nl-NL" sz="1800" b="1" i="1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𝒇</m:t>
                    </m:r>
                    <m:r>
                      <a:rPr lang="nl-NL" sz="1800" b="1" i="1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nl-NL" sz="1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nl-NL" sz="1800" b="1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𝒉</m:t>
                        </m:r>
                        <m:r>
                          <a:rPr lang="nl-NL" sz="1800" b="1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nl-NL" sz="1800" b="1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𝒄</m:t>
                        </m:r>
                      </m:num>
                      <m:den>
                        <m:r>
                          <a:rPr lang="el-GR" sz="1800" b="1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𝝀</m:t>
                        </m:r>
                      </m:den>
                    </m:f>
                    <m:r>
                      <a:rPr lang="nl-NL" sz="1800" b="1" i="1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nl-NL" sz="1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l-NL" sz="18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nl-NL" sz="1800" b="1" i="1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𝑬</m:t>
                            </m:r>
                          </m:e>
                          <m:sub>
                            <m:r>
                              <a:rPr lang="nl-NL" sz="1800" b="1" i="0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𝐦</m:t>
                            </m:r>
                          </m:sub>
                        </m:sSub>
                        <m:r>
                          <a:rPr lang="nl-NL" sz="1800" b="1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nl-NL" sz="18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nl-NL" sz="1800" b="1" i="1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𝑬</m:t>
                            </m:r>
                          </m:e>
                          <m:sub>
                            <m:r>
                              <a:rPr lang="nl-NL" sz="1800" b="1" i="0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𝐧</m:t>
                            </m:r>
                          </m:sub>
                        </m:sSub>
                      </m:e>
                    </m:d>
                  </m:oMath>
                </a14:m>
                <a:r>
                  <a:rPr lang="nl-NL" sz="1800" b="0" dirty="0" smtClean="0">
                    <a:solidFill>
                      <a:schemeClr val="tx1"/>
                    </a:solidFill>
                    <a:latin typeface="Arial" charset="0"/>
                  </a:rPr>
                  <a:t>.                                                                         In </a:t>
                </a:r>
                <a:r>
                  <a:rPr lang="nl-NL" sz="1800" b="0" dirty="0">
                    <a:solidFill>
                      <a:schemeClr val="tx1"/>
                    </a:solidFill>
                    <a:latin typeface="Arial" charset="0"/>
                  </a:rPr>
                  <a:t>deze formule is </a:t>
                </a:r>
                <a14:m>
                  <m:oMath xmlns:m="http://schemas.openxmlformats.org/officeDocument/2006/math">
                    <m:r>
                      <a:rPr lang="nl-NL" sz="1800" b="0" i="1">
                        <a:solidFill>
                          <a:schemeClr val="tx1"/>
                        </a:solidFill>
                        <a:latin typeface="Cambria Math"/>
                      </a:rPr>
                      <m:t>h</m:t>
                    </m:r>
                  </m:oMath>
                </a14:m>
                <a:r>
                  <a:rPr lang="nl-NL" sz="1800" b="0" dirty="0">
                    <a:solidFill>
                      <a:schemeClr val="tx1"/>
                    </a:solidFill>
                    <a:latin typeface="Arial" charset="0"/>
                  </a:rPr>
                  <a:t> de constante van Planck</a:t>
                </a:r>
                <a:r>
                  <a:rPr lang="nl-NL" sz="1800" b="0" dirty="0" smtClean="0">
                    <a:solidFill>
                      <a:schemeClr val="tx1"/>
                    </a:solidFill>
                    <a:latin typeface="Arial" charset="0"/>
                  </a:rPr>
                  <a:t>, </a:t>
                </a:r>
                <a:r>
                  <a:rPr lang="nl-NL" sz="1800" b="0" i="1" dirty="0" smtClean="0">
                    <a:solidFill>
                      <a:schemeClr val="tx1"/>
                    </a:solidFill>
                    <a:latin typeface="Cambria Math"/>
                  </a:rPr>
                  <a:t/>
                </a:r>
                <a:br>
                  <a:rPr lang="nl-NL" sz="1800" b="0" i="1" dirty="0" smtClean="0">
                    <a:solidFill>
                      <a:schemeClr val="tx1"/>
                    </a:solidFill>
                    <a:latin typeface="Cambria Math"/>
                  </a:rPr>
                </a:br>
                <a14:m>
                  <m:oMath xmlns:m="http://schemas.openxmlformats.org/officeDocument/2006/math">
                    <m:r>
                      <a:rPr lang="nl-NL" sz="1800" b="0" i="1">
                        <a:solidFill>
                          <a:schemeClr val="tx1"/>
                        </a:solidFill>
                        <a:latin typeface="Cambria Math"/>
                      </a:rPr>
                      <m:t>𝑓</m:t>
                    </m:r>
                  </m:oMath>
                </a14:m>
                <a:r>
                  <a:rPr lang="nl-NL" sz="1800" b="0" dirty="0">
                    <a:solidFill>
                      <a:schemeClr val="tx1"/>
                    </a:solidFill>
                    <a:latin typeface="Arial" charset="0"/>
                  </a:rPr>
                  <a:t> de frequentie en </a:t>
                </a:r>
                <a14:m>
                  <m:oMath xmlns:m="http://schemas.openxmlformats.org/officeDocument/2006/math">
                    <m:r>
                      <a:rPr lang="el-GR" sz="1800" b="0" i="1">
                        <a:solidFill>
                          <a:schemeClr val="tx1"/>
                        </a:solidFill>
                        <a:latin typeface="Cambria Math"/>
                      </a:rPr>
                      <m:t>𝜆</m:t>
                    </m:r>
                  </m:oMath>
                </a14:m>
                <a:r>
                  <a:rPr lang="nl-NL" sz="1800" b="0" i="1" dirty="0">
                    <a:solidFill>
                      <a:schemeClr val="tx1"/>
                    </a:solidFill>
                    <a:latin typeface="Arial" charset="0"/>
                  </a:rPr>
                  <a:t> </a:t>
                </a:r>
                <a:r>
                  <a:rPr lang="nl-NL" sz="1800" b="0" dirty="0">
                    <a:solidFill>
                      <a:schemeClr val="tx1"/>
                    </a:solidFill>
                    <a:latin typeface="Arial" charset="0"/>
                  </a:rPr>
                  <a:t>de golflengte van de </a:t>
                </a:r>
                <a:r>
                  <a:rPr lang="nl-NL" sz="1800" b="0" dirty="0" smtClean="0">
                    <a:solidFill>
                      <a:schemeClr val="tx1"/>
                    </a:solidFill>
                    <a:latin typeface="Arial" charset="0"/>
                  </a:rPr>
                  <a:t>                                                 uitgezonden straling.</a:t>
                </a:r>
                <a:endParaRPr lang="nl-NL" sz="1800" b="0" dirty="0">
                  <a:solidFill>
                    <a:schemeClr val="tx1"/>
                  </a:solidFill>
                  <a:latin typeface="Arial" charset="0"/>
                </a:endParaRPr>
              </a:p>
              <a:p>
                <a:pPr>
                  <a:lnSpc>
                    <a:spcPct val="100000"/>
                  </a:lnSpc>
                  <a:spcAft>
                    <a:spcPts val="0"/>
                  </a:spcAft>
                  <a:buClr>
                    <a:srgbClr val="0000FF"/>
                  </a:buClr>
                </a:pPr>
                <a:endParaRPr lang="nl-NL" sz="1800" b="0" dirty="0">
                  <a:solidFill>
                    <a:schemeClr val="tx1"/>
                  </a:solidFill>
                  <a:latin typeface="Arial" charset="0"/>
                  <a:cs typeface="Times New Roman" charset="0"/>
                </a:endParaRPr>
              </a:p>
              <a:p>
                <a:pPr>
                  <a:buClr>
                    <a:srgbClr val="0000FF"/>
                  </a:buClr>
                </a:pPr>
                <a:endParaRPr lang="nl-NL" sz="1800" b="0" dirty="0">
                  <a:solidFill>
                    <a:schemeClr val="tx1"/>
                  </a:solidFill>
                  <a:latin typeface="Arial" charset="0"/>
                  <a:cs typeface="Times New Roman" charset="0"/>
                </a:endParaRPr>
              </a:p>
              <a:p>
                <a:endParaRPr lang="en-US" sz="1800" dirty="0">
                  <a:solidFill>
                    <a:srgbClr val="548DD4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>
                  <a:spcAft>
                    <a:spcPts val="0"/>
                  </a:spcAft>
                  <a:buClr>
                    <a:srgbClr val="0000FF"/>
                  </a:buClr>
                </a:pPr>
                <a:r>
                  <a:rPr lang="nl-NL" sz="1800" b="0" dirty="0" smtClean="0">
                    <a:solidFill>
                      <a:schemeClr val="tx1"/>
                    </a:solidFill>
                    <a:latin typeface="Arial" charset="0"/>
                    <a:cs typeface="Times New Roman" charset="0"/>
                  </a:rPr>
                  <a:t> </a:t>
                </a:r>
                <a:endParaRPr lang="nl-NL" sz="1800" b="0" dirty="0">
                  <a:solidFill>
                    <a:schemeClr val="tx1"/>
                  </a:solidFill>
                  <a:latin typeface="Arial" charset="0"/>
                  <a:cs typeface="Times New Roman" charset="0"/>
                </a:endParaRPr>
              </a:p>
              <a:p>
                <a:pPr>
                  <a:spcAft>
                    <a:spcPts val="0"/>
                  </a:spcAft>
                  <a:buClr>
                    <a:srgbClr val="0000FF"/>
                  </a:buClr>
                </a:pPr>
                <a:endParaRPr lang="nl-NL" sz="1800" b="0" dirty="0">
                  <a:solidFill>
                    <a:schemeClr val="tx1"/>
                  </a:solidFill>
                  <a:latin typeface="Arial" charset="0"/>
                  <a:cs typeface="Times New Roman" charset="0"/>
                </a:endParaRPr>
              </a:p>
              <a:p>
                <a:pPr>
                  <a:spcAft>
                    <a:spcPts val="0"/>
                  </a:spcAft>
                </a:pPr>
                <a:endParaRPr lang="nl-NL" sz="1800" b="0" dirty="0" smtClean="0">
                  <a:solidFill>
                    <a:schemeClr val="tx1"/>
                  </a:solidFill>
                  <a:latin typeface="Arial" charset="0"/>
                  <a:cs typeface="Times New Roman" charset="0"/>
                </a:endParaRPr>
              </a:p>
              <a:p>
                <a:endParaRPr lang="nl-NL" sz="1800" b="0" dirty="0">
                  <a:solidFill>
                    <a:schemeClr val="tx1"/>
                  </a:solidFill>
                  <a:latin typeface="Arial" charset="0"/>
                  <a:cs typeface="Times New Roman" charset="0"/>
                </a:endParaRPr>
              </a:p>
              <a:p>
                <a:r>
                  <a:rPr lang="nl-NL" sz="1800" b="0" dirty="0" smtClean="0">
                    <a:solidFill>
                      <a:schemeClr val="tx1"/>
                    </a:solidFill>
                    <a:latin typeface="Arial" charset="0"/>
                    <a:cs typeface="Times New Roman" charset="0"/>
                  </a:rPr>
                  <a:t> </a:t>
                </a:r>
                <a:endParaRPr lang="nl-NL" sz="1800" b="0" i="1" dirty="0" smtClean="0">
                  <a:solidFill>
                    <a:schemeClr val="tx1"/>
                  </a:solidFill>
                  <a:latin typeface="Arial" charset="0"/>
                  <a:cs typeface="Times New Roman" charset="0"/>
                </a:endParaRPr>
              </a:p>
              <a:p>
                <a:endParaRPr lang="nl-NL" sz="1800" i="1" dirty="0">
                  <a:solidFill>
                    <a:schemeClr val="tx1"/>
                  </a:solidFill>
                  <a:latin typeface="Arial" charset="0"/>
                  <a:cs typeface="Times New Roman" charset="0"/>
                </a:endParaRPr>
              </a:p>
              <a:p>
                <a:endParaRPr lang="nl-NL" sz="1800" i="1" dirty="0" smtClean="0">
                  <a:solidFill>
                    <a:schemeClr val="tx1"/>
                  </a:solidFill>
                  <a:latin typeface="Arial" charset="0"/>
                  <a:cs typeface="Times New Roman" charset="0"/>
                </a:endParaRPr>
              </a:p>
              <a:p>
                <a:endParaRPr lang="nl-NL" sz="1800" i="1" dirty="0" smtClean="0">
                  <a:solidFill>
                    <a:schemeClr val="tx1"/>
                  </a:solidFill>
                  <a:latin typeface="Arial" charset="0"/>
                  <a:cs typeface="Times New Roman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nl-NL" sz="1800" b="0" dirty="0" smtClean="0">
                    <a:solidFill>
                      <a:schemeClr val="tx1"/>
                    </a:solidFill>
                    <a:latin typeface="Arial" charset="0"/>
                    <a:cs typeface="Times New Roman" charset="0"/>
                  </a:rPr>
                  <a:t>  </a:t>
                </a:r>
                <a:endParaRPr lang="nl-NL" sz="1800" b="0" dirty="0">
                  <a:solidFill>
                    <a:schemeClr val="tx1"/>
                  </a:solidFill>
                  <a:latin typeface="Arial" charset="0"/>
                </a:endParaRPr>
              </a:p>
              <a:p>
                <a:endParaRPr lang="nl-NL" sz="1800" i="1" dirty="0">
                  <a:solidFill>
                    <a:schemeClr val="tx1"/>
                  </a:solidFill>
                  <a:latin typeface="Arial" charset="0"/>
                  <a:cs typeface="Times New Roman" charset="0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  <a:buClr>
                    <a:srgbClr val="0000FF"/>
                  </a:buClr>
                </a:pPr>
                <a:endParaRPr lang="nl-NL" sz="1800" b="0" dirty="0" smtClean="0">
                  <a:solidFill>
                    <a:schemeClr val="tx1"/>
                  </a:solidFill>
                  <a:latin typeface="Arial" charset="0"/>
                  <a:cs typeface="Times New Roman" charset="0"/>
                </a:endParaRPr>
              </a:p>
              <a:p>
                <a:pPr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</a:pPr>
                <a:r>
                  <a:rPr lang="nl-NL" sz="1800" b="0" dirty="0" smtClean="0">
                    <a:solidFill>
                      <a:schemeClr val="tx1"/>
                    </a:solidFill>
                    <a:latin typeface="Arial" charset="0"/>
                    <a:cs typeface="Times New Roman" charset="0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5576" y="1124744"/>
                <a:ext cx="7826224" cy="5544616"/>
              </a:xfrm>
              <a:blipFill rotWithShape="0">
                <a:blip r:embed="rId2"/>
                <a:stretch>
                  <a:fillRect l="-1869" t="-990" r="-701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597979" y="592736"/>
            <a:ext cx="4974015" cy="397864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Astrofysica </a:t>
            </a:r>
            <a:r>
              <a:rPr lang="en-US" dirty="0" smtClean="0">
                <a:latin typeface="+mj-lt"/>
                <a:cs typeface="Times New Roman" panose="02020603050405020304" pitchFamily="18" charset="0"/>
              </a:rPr>
              <a:t>|</a:t>
            </a:r>
            <a:r>
              <a:rPr lang="en-US" sz="16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+mj-lt"/>
                <a:cs typeface="Times New Roman" panose="02020603050405020304" pitchFamily="18" charset="0"/>
              </a:rPr>
              <a:t>vwo</a:t>
            </a:r>
            <a:r>
              <a:rPr lang="en-US" sz="16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+mj-lt"/>
                <a:cs typeface="Times New Roman" panose="02020603050405020304" pitchFamily="18" charset="0"/>
              </a:rPr>
              <a:t>|</a:t>
            </a:r>
            <a:r>
              <a:rPr lang="en-US" sz="16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+mj-lt"/>
                <a:cs typeface="Times New Roman" panose="02020603050405020304" pitchFamily="18" charset="0"/>
              </a:rPr>
              <a:t>Samenvatting   </a:t>
            </a:r>
            <a:endParaRPr lang="en-US" dirty="0">
              <a:latin typeface="+mj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47004" y="391275"/>
            <a:ext cx="950975" cy="565235"/>
          </a:xfrm>
        </p:spPr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13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Zonnestelsel en heelal</a:t>
            </a:r>
            <a:endParaRPr lang="en-US" dirty="0"/>
          </a:p>
        </p:txBody>
      </p:sp>
      <p:sp>
        <p:nvSpPr>
          <p:cNvPr id="10" name="Tekstvak 9"/>
          <p:cNvSpPr txBox="1"/>
          <p:nvPr/>
        </p:nvSpPr>
        <p:spPr>
          <a:xfrm>
            <a:off x="5976036" y="3109889"/>
            <a:ext cx="2376264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Figuur 12 </a:t>
            </a:r>
            <a:r>
              <a:rPr lang="nl-NL" sz="1200" dirty="0" smtClean="0">
                <a:latin typeface="Arial" pitchFamily="34" charset="0"/>
                <a:cs typeface="Arial" pitchFamily="34" charset="0"/>
              </a:rPr>
              <a:t>Energieniveauschema</a:t>
            </a:r>
            <a:endParaRPr lang="nl-NL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6007608" y="4101739"/>
            <a:ext cx="2768177" cy="83099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nl-NL" sz="1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Figuur 13 </a:t>
            </a:r>
            <a:r>
              <a:rPr lang="nl-N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Met het atoommodel van Bohr is het emissiespectrum van een ‘heet’ gas en het absorptiespectrum van een ‘koud’ gas te verklaren</a:t>
            </a:r>
            <a:endParaRPr lang="nl-NL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04268" y="1696396"/>
            <a:ext cx="2677532" cy="1395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76036" y="3556025"/>
            <a:ext cx="2799750" cy="545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073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55576" y="1124744"/>
            <a:ext cx="7826224" cy="5544616"/>
          </a:xfrm>
        </p:spPr>
        <p:txBody>
          <a:bodyPr/>
          <a:lstStyle/>
          <a:p>
            <a:r>
              <a:rPr lang="en-US" sz="1800" dirty="0" smtClean="0">
                <a:solidFill>
                  <a:srgbClr val="548DD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Heelal</a:t>
            </a:r>
          </a:p>
          <a:p>
            <a:pPr>
              <a:lnSpc>
                <a:spcPct val="100000"/>
              </a:lnSpc>
              <a:spcAft>
                <a:spcPts val="0"/>
              </a:spcAft>
              <a:buClr>
                <a:srgbClr val="0000FF"/>
              </a:buClr>
            </a:pPr>
            <a:r>
              <a:rPr lang="nl-NL" sz="1800" b="0" dirty="0" smtClean="0">
                <a:solidFill>
                  <a:schemeClr val="tx1"/>
                </a:solidFill>
                <a:latin typeface="Arial" charset="0"/>
                <a:cs typeface="Times New Roman" charset="0"/>
              </a:rPr>
              <a:t>Een </a:t>
            </a:r>
            <a:r>
              <a:rPr lang="nl-NL" sz="1800" b="0" dirty="0">
                <a:solidFill>
                  <a:schemeClr val="tx1"/>
                </a:solidFill>
                <a:latin typeface="Arial" charset="0"/>
                <a:cs typeface="Times New Roman" charset="0"/>
              </a:rPr>
              <a:t>sterrenstelsel bestaat uit een groot aantal </a:t>
            </a:r>
            <a:r>
              <a:rPr lang="nl-NL" sz="1800" b="0" dirty="0" smtClean="0">
                <a:solidFill>
                  <a:schemeClr val="tx1"/>
                </a:solidFill>
                <a:latin typeface="Arial" charset="0"/>
                <a:cs typeface="Times New Roman" charset="0"/>
              </a:rPr>
              <a:t>                                            sterren.</a:t>
            </a:r>
          </a:p>
          <a:p>
            <a:pPr>
              <a:lnSpc>
                <a:spcPct val="100000"/>
              </a:lnSpc>
              <a:spcAft>
                <a:spcPts val="0"/>
              </a:spcAft>
              <a:buClr>
                <a:srgbClr val="0000FF"/>
              </a:buClr>
            </a:pPr>
            <a:endParaRPr lang="nl-NL" sz="1800" b="0" dirty="0" smtClean="0">
              <a:solidFill>
                <a:schemeClr val="tx1"/>
              </a:solidFill>
              <a:latin typeface="Arial" charset="0"/>
              <a:cs typeface="Times New Roman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  <a:buClr>
                <a:srgbClr val="0000FF"/>
              </a:buClr>
            </a:pPr>
            <a:r>
              <a:rPr lang="nl-NL" sz="1800" b="0" dirty="0" smtClean="0">
                <a:solidFill>
                  <a:schemeClr val="tx1"/>
                </a:solidFill>
                <a:latin typeface="Arial" charset="0"/>
                <a:cs typeface="Times New Roman" charset="0"/>
              </a:rPr>
              <a:t>Sterrenstelsels bestaan uit zichtbare materie                                                  (de sterren), heet</a:t>
            </a:r>
            <a:r>
              <a:rPr lang="nl-NL" sz="1800" b="0" i="1" dirty="0" smtClean="0">
                <a:solidFill>
                  <a:schemeClr val="tx1"/>
                </a:solidFill>
                <a:latin typeface="Arial" charset="0"/>
                <a:cs typeface="Times New Roman" charset="0"/>
              </a:rPr>
              <a:t> </a:t>
            </a:r>
            <a:r>
              <a:rPr lang="nl-NL" sz="1800" b="0" dirty="0" smtClean="0">
                <a:solidFill>
                  <a:schemeClr val="tx1"/>
                </a:solidFill>
                <a:latin typeface="Arial" charset="0"/>
                <a:cs typeface="Times New Roman" charset="0"/>
              </a:rPr>
              <a:t>gas en donkere materie. </a:t>
            </a:r>
          </a:p>
          <a:p>
            <a:pPr>
              <a:lnSpc>
                <a:spcPct val="100000"/>
              </a:lnSpc>
              <a:spcAft>
                <a:spcPts val="0"/>
              </a:spcAft>
              <a:buClr>
                <a:srgbClr val="0000FF"/>
              </a:buClr>
            </a:pPr>
            <a:endParaRPr lang="nl-NL" sz="1800" b="0" dirty="0" smtClean="0">
              <a:solidFill>
                <a:schemeClr val="tx1"/>
              </a:solidFill>
              <a:latin typeface="Arial" charset="0"/>
              <a:cs typeface="Times New Roman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  <a:buClr>
                <a:srgbClr val="0000FF"/>
              </a:buClr>
            </a:pPr>
            <a:r>
              <a:rPr lang="nl-NL" sz="1800" b="0" dirty="0" smtClean="0">
                <a:solidFill>
                  <a:schemeClr val="tx1"/>
                </a:solidFill>
                <a:latin typeface="Arial" charset="0"/>
                <a:cs typeface="Times New Roman" charset="0"/>
              </a:rPr>
              <a:t>De meeste sterrenstelsels bewegen zich met                                                 grote snelheid van ons af: we bevinden ons                                                       in een uitdijend heelal.</a:t>
            </a:r>
          </a:p>
          <a:p>
            <a:pPr>
              <a:lnSpc>
                <a:spcPct val="100000"/>
              </a:lnSpc>
              <a:spcAft>
                <a:spcPts val="0"/>
              </a:spcAft>
              <a:buClr>
                <a:srgbClr val="0000FF"/>
              </a:buClr>
            </a:pPr>
            <a:endParaRPr lang="nl-NL" sz="1800" b="0" dirty="0" smtClean="0">
              <a:solidFill>
                <a:schemeClr val="tx1"/>
              </a:solidFill>
              <a:latin typeface="Arial" charset="0"/>
              <a:cs typeface="Times New Roman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  <a:buClr>
                <a:srgbClr val="0000FF"/>
              </a:buClr>
            </a:pPr>
            <a:r>
              <a:rPr lang="nl-NL" sz="1800" b="0" dirty="0" smtClean="0">
                <a:solidFill>
                  <a:schemeClr val="tx1"/>
                </a:solidFill>
                <a:latin typeface="Arial" charset="0"/>
                <a:cs typeface="Times New Roman" charset="0"/>
              </a:rPr>
              <a:t>De </a:t>
            </a:r>
            <a:r>
              <a:rPr lang="nl-NL" sz="1800" b="0" dirty="0">
                <a:solidFill>
                  <a:schemeClr val="tx1"/>
                </a:solidFill>
                <a:latin typeface="Arial" charset="0"/>
                <a:cs typeface="Times New Roman" charset="0"/>
              </a:rPr>
              <a:t>verwijderingssnelheid van deze sterrenstelsels </a:t>
            </a:r>
            <a:r>
              <a:rPr lang="nl-NL" sz="1800" b="0" dirty="0" smtClean="0">
                <a:solidFill>
                  <a:schemeClr val="tx1"/>
                </a:solidFill>
                <a:latin typeface="Arial" charset="0"/>
                <a:cs typeface="Times New Roman" charset="0"/>
              </a:rPr>
              <a:t>                                           is </a:t>
            </a:r>
            <a:r>
              <a:rPr lang="nl-NL" sz="1800" b="0" dirty="0">
                <a:solidFill>
                  <a:schemeClr val="tx1"/>
                </a:solidFill>
                <a:latin typeface="Arial" charset="0"/>
                <a:cs typeface="Times New Roman" charset="0"/>
              </a:rPr>
              <a:t>evenredig met hun afstand: het lijkt alsof </a:t>
            </a:r>
            <a:r>
              <a:rPr lang="nl-NL" sz="1800" b="0" dirty="0" smtClean="0">
                <a:solidFill>
                  <a:schemeClr val="tx1"/>
                </a:solidFill>
                <a:latin typeface="Arial" charset="0"/>
                <a:cs typeface="Times New Roman" charset="0"/>
              </a:rPr>
              <a:t>                                                   de sterrenstelsels </a:t>
            </a:r>
            <a:r>
              <a:rPr lang="nl-NL" sz="1800" b="0" dirty="0">
                <a:solidFill>
                  <a:schemeClr val="tx1"/>
                </a:solidFill>
                <a:latin typeface="Arial" charset="0"/>
                <a:cs typeface="Times New Roman" charset="0"/>
              </a:rPr>
              <a:t>op hetzelfde moment bij </a:t>
            </a:r>
            <a:r>
              <a:rPr lang="nl-NL" sz="1800" b="0" dirty="0" smtClean="0">
                <a:solidFill>
                  <a:schemeClr val="tx1"/>
                </a:solidFill>
                <a:latin typeface="Arial" charset="0"/>
                <a:cs typeface="Times New Roman" charset="0"/>
              </a:rPr>
              <a:t>                                                    een </a:t>
            </a:r>
            <a:r>
              <a:rPr lang="nl-NL" sz="1800" b="0" dirty="0">
                <a:solidFill>
                  <a:schemeClr val="tx1"/>
                </a:solidFill>
                <a:latin typeface="Arial" charset="0"/>
                <a:cs typeface="Times New Roman" charset="0"/>
              </a:rPr>
              <a:t>‘explosie’ vanuit één punt ‘vertrokken’ zijn. </a:t>
            </a:r>
            <a:r>
              <a:rPr lang="nl-NL" sz="1800" b="0" dirty="0" smtClean="0">
                <a:solidFill>
                  <a:schemeClr val="tx1"/>
                </a:solidFill>
                <a:latin typeface="Arial" charset="0"/>
                <a:cs typeface="Times New Roman" charset="0"/>
              </a:rPr>
              <a:t>                                           Dat </a:t>
            </a:r>
            <a:r>
              <a:rPr lang="nl-NL" sz="1800" b="0" dirty="0">
                <a:solidFill>
                  <a:schemeClr val="tx1"/>
                </a:solidFill>
                <a:latin typeface="Arial" charset="0"/>
                <a:cs typeface="Times New Roman" charset="0"/>
              </a:rPr>
              <a:t>moment is de </a:t>
            </a:r>
            <a:r>
              <a:rPr lang="nl-NL" sz="1800" b="0" dirty="0" smtClean="0">
                <a:solidFill>
                  <a:schemeClr val="tx1"/>
                </a:solidFill>
                <a:latin typeface="Arial" charset="0"/>
                <a:cs typeface="Times New Roman" charset="0"/>
              </a:rPr>
              <a:t>oerknal</a:t>
            </a:r>
            <a:r>
              <a:rPr lang="nl-NL" sz="1800" b="0" i="1" dirty="0" smtClean="0">
                <a:solidFill>
                  <a:schemeClr val="tx1"/>
                </a:solidFill>
                <a:latin typeface="Arial" charset="0"/>
                <a:cs typeface="Times New Roman" charset="0"/>
              </a:rPr>
              <a:t>.</a:t>
            </a:r>
            <a:endParaRPr lang="nl-NL" sz="1800" b="0" dirty="0">
              <a:solidFill>
                <a:schemeClr val="tx1"/>
              </a:solidFill>
              <a:latin typeface="Arial" charset="0"/>
              <a:cs typeface="Times New Roman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  <a:buClr>
                <a:srgbClr val="0000FF"/>
              </a:buClr>
            </a:pPr>
            <a:endParaRPr lang="nl-NL" sz="1800" b="0" dirty="0">
              <a:solidFill>
                <a:schemeClr val="tx1"/>
              </a:solidFill>
              <a:latin typeface="Arial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  <a:buClr>
                <a:srgbClr val="0000FF"/>
              </a:buClr>
            </a:pPr>
            <a:endParaRPr lang="nl-NL" sz="1800" b="0" dirty="0">
              <a:solidFill>
                <a:schemeClr val="tx1"/>
              </a:solidFill>
              <a:latin typeface="Arial" charset="0"/>
              <a:cs typeface="Times New Roman" charset="0"/>
            </a:endParaRPr>
          </a:p>
          <a:p>
            <a:pPr>
              <a:buClr>
                <a:srgbClr val="0000FF"/>
              </a:buClr>
            </a:pPr>
            <a:endParaRPr lang="nl-NL" sz="1800" b="0" dirty="0">
              <a:solidFill>
                <a:schemeClr val="tx1"/>
              </a:solidFill>
              <a:latin typeface="Arial" charset="0"/>
              <a:cs typeface="Times New Roman" charset="0"/>
            </a:endParaRPr>
          </a:p>
          <a:p>
            <a:endParaRPr lang="en-US" sz="1800" dirty="0">
              <a:solidFill>
                <a:srgbClr val="548DD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0"/>
              </a:spcAft>
              <a:buClr>
                <a:srgbClr val="0000FF"/>
              </a:buClr>
            </a:pPr>
            <a:r>
              <a:rPr lang="nl-NL" sz="1800" b="0" dirty="0" smtClean="0">
                <a:solidFill>
                  <a:schemeClr val="tx1"/>
                </a:solidFill>
                <a:latin typeface="Arial" charset="0"/>
                <a:cs typeface="Times New Roman" charset="0"/>
              </a:rPr>
              <a:t> </a:t>
            </a:r>
            <a:endParaRPr lang="nl-NL" sz="1800" b="0" dirty="0">
              <a:solidFill>
                <a:schemeClr val="tx1"/>
              </a:solidFill>
              <a:latin typeface="Arial" charset="0"/>
              <a:cs typeface="Times New Roman" charset="0"/>
            </a:endParaRPr>
          </a:p>
          <a:p>
            <a:pPr>
              <a:spcAft>
                <a:spcPts val="0"/>
              </a:spcAft>
              <a:buClr>
                <a:srgbClr val="0000FF"/>
              </a:buClr>
            </a:pPr>
            <a:endParaRPr lang="nl-NL" sz="1800" b="0" dirty="0">
              <a:solidFill>
                <a:schemeClr val="tx1"/>
              </a:solidFill>
              <a:latin typeface="Arial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endParaRPr lang="nl-NL" sz="1800" b="0" dirty="0" smtClean="0">
              <a:solidFill>
                <a:schemeClr val="tx1"/>
              </a:solidFill>
              <a:latin typeface="Arial" charset="0"/>
              <a:cs typeface="Times New Roman" charset="0"/>
            </a:endParaRPr>
          </a:p>
          <a:p>
            <a:endParaRPr lang="nl-NL" sz="1800" b="0" dirty="0">
              <a:solidFill>
                <a:schemeClr val="tx1"/>
              </a:solidFill>
              <a:latin typeface="Arial" charset="0"/>
              <a:cs typeface="Times New Roman" charset="0"/>
            </a:endParaRPr>
          </a:p>
          <a:p>
            <a:r>
              <a:rPr lang="nl-NL" sz="1800" b="0" dirty="0" smtClean="0">
                <a:solidFill>
                  <a:schemeClr val="tx1"/>
                </a:solidFill>
                <a:latin typeface="Arial" charset="0"/>
                <a:cs typeface="Times New Roman" charset="0"/>
              </a:rPr>
              <a:t> </a:t>
            </a:r>
            <a:endParaRPr lang="nl-NL" sz="1800" b="0" i="1" dirty="0" smtClean="0">
              <a:solidFill>
                <a:schemeClr val="tx1"/>
              </a:solidFill>
              <a:latin typeface="Arial" charset="0"/>
              <a:cs typeface="Times New Roman" charset="0"/>
            </a:endParaRPr>
          </a:p>
          <a:p>
            <a:endParaRPr lang="nl-NL" sz="1800" i="1" dirty="0">
              <a:solidFill>
                <a:schemeClr val="tx1"/>
              </a:solidFill>
              <a:latin typeface="Arial" charset="0"/>
              <a:cs typeface="Times New Roman" charset="0"/>
            </a:endParaRPr>
          </a:p>
          <a:p>
            <a:endParaRPr lang="nl-NL" sz="1800" i="1" dirty="0" smtClean="0">
              <a:solidFill>
                <a:schemeClr val="tx1"/>
              </a:solidFill>
              <a:latin typeface="Arial" charset="0"/>
              <a:cs typeface="Times New Roman" charset="0"/>
            </a:endParaRPr>
          </a:p>
          <a:p>
            <a:endParaRPr lang="nl-NL" sz="1800" i="1" dirty="0" smtClean="0">
              <a:solidFill>
                <a:schemeClr val="tx1"/>
              </a:solidFill>
              <a:latin typeface="Arial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nl-NL" sz="1800" b="0" dirty="0" smtClean="0">
                <a:solidFill>
                  <a:schemeClr val="tx1"/>
                </a:solidFill>
                <a:latin typeface="Arial" charset="0"/>
                <a:cs typeface="Times New Roman" charset="0"/>
              </a:rPr>
              <a:t>  </a:t>
            </a:r>
            <a:endParaRPr lang="nl-NL" sz="1800" b="0" dirty="0">
              <a:solidFill>
                <a:schemeClr val="tx1"/>
              </a:solidFill>
              <a:latin typeface="Arial" charset="0"/>
            </a:endParaRPr>
          </a:p>
          <a:p>
            <a:endParaRPr lang="nl-NL" sz="1800" i="1" dirty="0">
              <a:solidFill>
                <a:schemeClr val="tx1"/>
              </a:solidFill>
              <a:latin typeface="Arial" charset="0"/>
              <a:cs typeface="Times New Roman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</a:pPr>
            <a:endParaRPr lang="nl-NL" sz="1800" b="0" dirty="0" smtClean="0">
              <a:solidFill>
                <a:schemeClr val="tx1"/>
              </a:solidFill>
              <a:latin typeface="Arial" charset="0"/>
              <a:cs typeface="Times New Roman" charset="0"/>
            </a:endParaRPr>
          </a:p>
          <a:p>
            <a:pPr>
              <a:spcBef>
                <a:spcPts val="600"/>
              </a:spcBef>
              <a:spcAft>
                <a:spcPts val="0"/>
              </a:spcAft>
              <a:buClr>
                <a:srgbClr val="0000FF"/>
              </a:buClr>
            </a:pPr>
            <a:r>
              <a:rPr lang="nl-NL" sz="1800" b="0" dirty="0" smtClean="0">
                <a:solidFill>
                  <a:schemeClr val="tx1"/>
                </a:solidFill>
                <a:latin typeface="Arial" charset="0"/>
                <a:cs typeface="Times New Roman" charset="0"/>
              </a:rPr>
              <a:t>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597979" y="592736"/>
            <a:ext cx="4974015" cy="397864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Astrofysica </a:t>
            </a:r>
            <a:r>
              <a:rPr lang="en-US" dirty="0" smtClean="0">
                <a:latin typeface="+mj-lt"/>
                <a:cs typeface="Times New Roman" panose="02020603050405020304" pitchFamily="18" charset="0"/>
              </a:rPr>
              <a:t>|</a:t>
            </a:r>
            <a:r>
              <a:rPr lang="en-US" sz="16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+mj-lt"/>
                <a:cs typeface="Times New Roman" panose="02020603050405020304" pitchFamily="18" charset="0"/>
              </a:rPr>
              <a:t>vwo</a:t>
            </a:r>
            <a:r>
              <a:rPr lang="en-US" sz="16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+mj-lt"/>
                <a:cs typeface="Times New Roman" panose="02020603050405020304" pitchFamily="18" charset="0"/>
              </a:rPr>
              <a:t>|</a:t>
            </a:r>
            <a:r>
              <a:rPr lang="en-US" sz="16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+mj-lt"/>
                <a:cs typeface="Times New Roman" panose="02020603050405020304" pitchFamily="18" charset="0"/>
              </a:rPr>
              <a:t>Samenvatting   </a:t>
            </a:r>
            <a:endParaRPr lang="en-US" dirty="0">
              <a:latin typeface="+mj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47004" y="391275"/>
            <a:ext cx="950975" cy="565235"/>
          </a:xfrm>
        </p:spPr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13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Zonnestelsel en heelal</a:t>
            </a:r>
            <a:endParaRPr lang="en-US" dirty="0"/>
          </a:p>
        </p:txBody>
      </p:sp>
      <p:sp>
        <p:nvSpPr>
          <p:cNvPr id="16" name="Tekstvak 15"/>
          <p:cNvSpPr txBox="1"/>
          <p:nvPr/>
        </p:nvSpPr>
        <p:spPr>
          <a:xfrm>
            <a:off x="6563540" y="2668559"/>
            <a:ext cx="1675139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nl-NL" sz="1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Figuur 14 </a:t>
            </a:r>
            <a:r>
              <a:rPr lang="nl-NL" sz="1200" dirty="0" smtClean="0">
                <a:latin typeface="Arial" pitchFamily="34" charset="0"/>
                <a:cs typeface="Arial" pitchFamily="34" charset="0"/>
              </a:rPr>
              <a:t>Sterrenstelsel</a:t>
            </a:r>
            <a:endParaRPr lang="nl-NL" sz="12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8" name="Groep 17"/>
          <p:cNvGrpSpPr/>
          <p:nvPr/>
        </p:nvGrpSpPr>
        <p:grpSpPr>
          <a:xfrm>
            <a:off x="6563539" y="2995260"/>
            <a:ext cx="2129448" cy="3132973"/>
            <a:chOff x="6810730" y="2492895"/>
            <a:chExt cx="2129448" cy="3132973"/>
          </a:xfrm>
        </p:grpSpPr>
        <p:grpSp>
          <p:nvGrpSpPr>
            <p:cNvPr id="19" name="Groep 18"/>
            <p:cNvGrpSpPr/>
            <p:nvPr/>
          </p:nvGrpSpPr>
          <p:grpSpPr>
            <a:xfrm>
              <a:off x="6814685" y="2732802"/>
              <a:ext cx="2125493" cy="2893066"/>
              <a:chOff x="6814685" y="3380874"/>
              <a:chExt cx="2125493" cy="2893066"/>
            </a:xfrm>
          </p:grpSpPr>
          <p:pic>
            <p:nvPicPr>
              <p:cNvPr id="21" name="Afbeelding 2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6814685" y="3380874"/>
                <a:ext cx="2002477" cy="23761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2" name="Tekstvak 21"/>
              <p:cNvSpPr txBox="1"/>
              <p:nvPr/>
            </p:nvSpPr>
            <p:spPr>
              <a:xfrm>
                <a:off x="6853186" y="5719942"/>
                <a:ext cx="2086992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l-NL" sz="1200" b="1" dirty="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Figuur 15 </a:t>
                </a:r>
                <a:r>
                  <a:rPr lang="nl-NL" sz="1200" dirty="0" smtClean="0">
                    <a:latin typeface="Arial" pitchFamily="34" charset="0"/>
                    <a:cs typeface="Arial" pitchFamily="34" charset="0"/>
                  </a:rPr>
                  <a:t>De verwijderings-snelheid van sterrenstelsels is evenredig met hun afstand</a:t>
                </a:r>
                <a:endParaRPr lang="nl-NL" sz="12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20" name="Tekstvak 19"/>
            <p:cNvSpPr txBox="1"/>
            <p:nvPr/>
          </p:nvSpPr>
          <p:spPr>
            <a:xfrm>
              <a:off x="6810730" y="2492895"/>
              <a:ext cx="1675139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nl-NL" sz="1200" b="1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WET VAN HUBBLE</a:t>
              </a:r>
              <a:endParaRPr lang="nl-NL" sz="1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4" name="il_fi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42660" y="1127197"/>
            <a:ext cx="2292014" cy="1526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50028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55576" y="1124744"/>
            <a:ext cx="7826224" cy="5544616"/>
          </a:xfrm>
        </p:spPr>
        <p:txBody>
          <a:bodyPr/>
          <a:lstStyle/>
          <a:p>
            <a:r>
              <a:rPr lang="en-US" sz="1800" dirty="0" smtClean="0">
                <a:solidFill>
                  <a:srgbClr val="548DD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Heelal</a:t>
            </a:r>
          </a:p>
          <a:p>
            <a:pPr>
              <a:buClr>
                <a:srgbClr val="0000FF"/>
              </a:buClr>
            </a:pPr>
            <a:r>
              <a:rPr lang="nl-NL" sz="1800" b="0" dirty="0">
                <a:solidFill>
                  <a:schemeClr val="tx1"/>
                </a:solidFill>
                <a:latin typeface="Arial" charset="0"/>
                <a:cs typeface="Times New Roman" charset="0"/>
              </a:rPr>
              <a:t>De restanten van deze oerknal zijn waar te nemen als de kosmische </a:t>
            </a:r>
            <a:r>
              <a:rPr lang="nl-NL" sz="1800" b="0" dirty="0" smtClean="0">
                <a:solidFill>
                  <a:schemeClr val="tx1"/>
                </a:solidFill>
                <a:latin typeface="Arial" charset="0"/>
                <a:cs typeface="Times New Roman" charset="0"/>
              </a:rPr>
              <a:t>achtergrondstraling.</a:t>
            </a:r>
            <a:endParaRPr lang="nl-NL" sz="1800" b="0" dirty="0">
              <a:solidFill>
                <a:schemeClr val="tx1"/>
              </a:solidFill>
              <a:latin typeface="Arial" charset="0"/>
              <a:cs typeface="Times New Roman" charset="0"/>
            </a:endParaRPr>
          </a:p>
          <a:p>
            <a:pPr>
              <a:buClr>
                <a:srgbClr val="0000FF"/>
              </a:buClr>
            </a:pPr>
            <a:r>
              <a:rPr lang="nl-NL" sz="1800" b="0" dirty="0">
                <a:solidFill>
                  <a:schemeClr val="tx1"/>
                </a:solidFill>
                <a:latin typeface="Arial" charset="0"/>
                <a:cs typeface="Times New Roman" charset="0"/>
              </a:rPr>
              <a:t>Als gevolg van de gravitatiekracht zou de beweging </a:t>
            </a:r>
            <a:r>
              <a:rPr lang="nl-NL" sz="1800" b="0" dirty="0" smtClean="0">
                <a:solidFill>
                  <a:schemeClr val="tx1"/>
                </a:solidFill>
                <a:latin typeface="Arial" charset="0"/>
                <a:cs typeface="Times New Roman" charset="0"/>
              </a:rPr>
              <a:t>                                        van </a:t>
            </a:r>
            <a:r>
              <a:rPr lang="nl-NL" sz="1800" b="0" dirty="0">
                <a:solidFill>
                  <a:schemeClr val="tx1"/>
                </a:solidFill>
                <a:latin typeface="Arial" charset="0"/>
                <a:cs typeface="Times New Roman" charset="0"/>
              </a:rPr>
              <a:t>sterrenstelsels vertraagd moeten zijn. </a:t>
            </a:r>
            <a:r>
              <a:rPr lang="nl-NL" sz="1800" b="0" dirty="0" smtClean="0">
                <a:solidFill>
                  <a:schemeClr val="tx1"/>
                </a:solidFill>
                <a:latin typeface="Arial" charset="0"/>
                <a:cs typeface="Times New Roman" charset="0"/>
              </a:rPr>
              <a:t>                                                  </a:t>
            </a:r>
          </a:p>
          <a:p>
            <a:pPr>
              <a:buClr>
                <a:srgbClr val="0000FF"/>
              </a:buClr>
            </a:pPr>
            <a:r>
              <a:rPr lang="nl-NL" sz="1800" b="0" dirty="0" smtClean="0">
                <a:solidFill>
                  <a:schemeClr val="tx1"/>
                </a:solidFill>
                <a:latin typeface="Arial" charset="0"/>
                <a:cs typeface="Times New Roman" charset="0"/>
              </a:rPr>
              <a:t>Waarnemingen </a:t>
            </a:r>
            <a:r>
              <a:rPr lang="nl-NL" sz="1800" b="0" dirty="0">
                <a:solidFill>
                  <a:schemeClr val="tx1"/>
                </a:solidFill>
                <a:latin typeface="Arial" charset="0"/>
                <a:cs typeface="Times New Roman" charset="0"/>
              </a:rPr>
              <a:t>wijzen op een versnelde uitdijing, </a:t>
            </a:r>
            <a:r>
              <a:rPr lang="nl-NL" sz="1800" b="0" dirty="0" smtClean="0">
                <a:solidFill>
                  <a:schemeClr val="tx1"/>
                </a:solidFill>
                <a:latin typeface="Arial" charset="0"/>
                <a:cs typeface="Times New Roman" charset="0"/>
              </a:rPr>
              <a:t>                                                       met </a:t>
            </a:r>
            <a:r>
              <a:rPr lang="nl-NL" sz="1800" b="0" dirty="0">
                <a:solidFill>
                  <a:schemeClr val="tx1"/>
                </a:solidFill>
                <a:latin typeface="Arial" charset="0"/>
                <a:cs typeface="Times New Roman" charset="0"/>
              </a:rPr>
              <a:t>donkere energie als (mogelijke) </a:t>
            </a:r>
            <a:r>
              <a:rPr lang="nl-NL" sz="1800" b="0" dirty="0" smtClean="0">
                <a:solidFill>
                  <a:schemeClr val="tx1"/>
                </a:solidFill>
                <a:latin typeface="Arial" charset="0"/>
                <a:cs typeface="Times New Roman" charset="0"/>
              </a:rPr>
              <a:t>oorzaak.</a:t>
            </a:r>
            <a:endParaRPr lang="nl-NL" sz="1800" b="0" dirty="0">
              <a:solidFill>
                <a:schemeClr val="tx1"/>
              </a:solidFill>
              <a:latin typeface="Arial" charset="0"/>
              <a:cs typeface="Times New Roman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  <a:buClr>
                <a:srgbClr val="0000FF"/>
              </a:buClr>
            </a:pPr>
            <a:endParaRPr lang="nl-NL" sz="1800" b="0" dirty="0">
              <a:solidFill>
                <a:schemeClr val="tx1"/>
              </a:solidFill>
              <a:latin typeface="Arial" charset="0"/>
              <a:cs typeface="Times New Roman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  <a:buClr>
                <a:srgbClr val="0000FF"/>
              </a:buClr>
            </a:pPr>
            <a:endParaRPr lang="nl-NL" sz="1800" b="0" dirty="0">
              <a:solidFill>
                <a:schemeClr val="tx1"/>
              </a:solidFill>
              <a:latin typeface="Arial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  <a:buClr>
                <a:srgbClr val="0000FF"/>
              </a:buClr>
            </a:pPr>
            <a:endParaRPr lang="nl-NL" sz="1800" b="0" dirty="0">
              <a:solidFill>
                <a:schemeClr val="tx1"/>
              </a:solidFill>
              <a:latin typeface="Arial" charset="0"/>
              <a:cs typeface="Times New Roman" charset="0"/>
            </a:endParaRPr>
          </a:p>
          <a:p>
            <a:pPr>
              <a:buClr>
                <a:srgbClr val="0000FF"/>
              </a:buClr>
            </a:pPr>
            <a:endParaRPr lang="nl-NL" sz="1800" b="0" dirty="0">
              <a:solidFill>
                <a:schemeClr val="tx1"/>
              </a:solidFill>
              <a:latin typeface="Arial" charset="0"/>
              <a:cs typeface="Times New Roman" charset="0"/>
            </a:endParaRPr>
          </a:p>
          <a:p>
            <a:endParaRPr lang="en-US" sz="1800" dirty="0">
              <a:solidFill>
                <a:srgbClr val="548DD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0"/>
              </a:spcAft>
              <a:buClr>
                <a:srgbClr val="0000FF"/>
              </a:buClr>
            </a:pPr>
            <a:r>
              <a:rPr lang="nl-NL" sz="1800" b="0" dirty="0" smtClean="0">
                <a:solidFill>
                  <a:schemeClr val="tx1"/>
                </a:solidFill>
                <a:latin typeface="Arial" charset="0"/>
                <a:cs typeface="Times New Roman" charset="0"/>
              </a:rPr>
              <a:t> </a:t>
            </a:r>
            <a:endParaRPr lang="nl-NL" sz="1800" b="0" dirty="0">
              <a:solidFill>
                <a:schemeClr val="tx1"/>
              </a:solidFill>
              <a:latin typeface="Arial" charset="0"/>
              <a:cs typeface="Times New Roman" charset="0"/>
            </a:endParaRPr>
          </a:p>
          <a:p>
            <a:pPr>
              <a:spcAft>
                <a:spcPts val="0"/>
              </a:spcAft>
              <a:buClr>
                <a:srgbClr val="0000FF"/>
              </a:buClr>
            </a:pPr>
            <a:endParaRPr lang="nl-NL" sz="1800" b="0" dirty="0">
              <a:solidFill>
                <a:schemeClr val="tx1"/>
              </a:solidFill>
              <a:latin typeface="Arial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endParaRPr lang="nl-NL" sz="1800" b="0" dirty="0" smtClean="0">
              <a:solidFill>
                <a:schemeClr val="tx1"/>
              </a:solidFill>
              <a:latin typeface="Arial" charset="0"/>
              <a:cs typeface="Times New Roman" charset="0"/>
            </a:endParaRPr>
          </a:p>
          <a:p>
            <a:endParaRPr lang="nl-NL" sz="1800" b="0" dirty="0">
              <a:solidFill>
                <a:schemeClr val="tx1"/>
              </a:solidFill>
              <a:latin typeface="Arial" charset="0"/>
              <a:cs typeface="Times New Roman" charset="0"/>
            </a:endParaRPr>
          </a:p>
          <a:p>
            <a:r>
              <a:rPr lang="nl-NL" sz="1800" b="0" dirty="0" smtClean="0">
                <a:solidFill>
                  <a:schemeClr val="tx1"/>
                </a:solidFill>
                <a:latin typeface="Arial" charset="0"/>
                <a:cs typeface="Times New Roman" charset="0"/>
              </a:rPr>
              <a:t> </a:t>
            </a:r>
            <a:endParaRPr lang="nl-NL" sz="1800" b="0" i="1" dirty="0" smtClean="0">
              <a:solidFill>
                <a:schemeClr val="tx1"/>
              </a:solidFill>
              <a:latin typeface="Arial" charset="0"/>
              <a:cs typeface="Times New Roman" charset="0"/>
            </a:endParaRPr>
          </a:p>
          <a:p>
            <a:endParaRPr lang="nl-NL" sz="1800" i="1" dirty="0">
              <a:solidFill>
                <a:schemeClr val="tx1"/>
              </a:solidFill>
              <a:latin typeface="Arial" charset="0"/>
              <a:cs typeface="Times New Roman" charset="0"/>
            </a:endParaRPr>
          </a:p>
          <a:p>
            <a:endParaRPr lang="nl-NL" sz="1800" i="1" dirty="0" smtClean="0">
              <a:solidFill>
                <a:schemeClr val="tx1"/>
              </a:solidFill>
              <a:latin typeface="Arial" charset="0"/>
              <a:cs typeface="Times New Roman" charset="0"/>
            </a:endParaRPr>
          </a:p>
          <a:p>
            <a:endParaRPr lang="nl-NL" sz="1800" i="1" dirty="0" smtClean="0">
              <a:solidFill>
                <a:schemeClr val="tx1"/>
              </a:solidFill>
              <a:latin typeface="Arial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nl-NL" sz="1800" b="0" dirty="0" smtClean="0">
                <a:solidFill>
                  <a:schemeClr val="tx1"/>
                </a:solidFill>
                <a:latin typeface="Arial" charset="0"/>
                <a:cs typeface="Times New Roman" charset="0"/>
              </a:rPr>
              <a:t>  </a:t>
            </a:r>
            <a:endParaRPr lang="nl-NL" sz="1800" b="0" dirty="0">
              <a:solidFill>
                <a:schemeClr val="tx1"/>
              </a:solidFill>
              <a:latin typeface="Arial" charset="0"/>
            </a:endParaRPr>
          </a:p>
          <a:p>
            <a:endParaRPr lang="nl-NL" sz="1800" i="1" dirty="0">
              <a:solidFill>
                <a:schemeClr val="tx1"/>
              </a:solidFill>
              <a:latin typeface="Arial" charset="0"/>
              <a:cs typeface="Times New Roman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</a:pPr>
            <a:endParaRPr lang="nl-NL" sz="1800" b="0" dirty="0" smtClean="0">
              <a:solidFill>
                <a:schemeClr val="tx1"/>
              </a:solidFill>
              <a:latin typeface="Arial" charset="0"/>
              <a:cs typeface="Times New Roman" charset="0"/>
            </a:endParaRPr>
          </a:p>
          <a:p>
            <a:pPr>
              <a:spcBef>
                <a:spcPts val="600"/>
              </a:spcBef>
              <a:spcAft>
                <a:spcPts val="0"/>
              </a:spcAft>
              <a:buClr>
                <a:srgbClr val="0000FF"/>
              </a:buClr>
            </a:pPr>
            <a:r>
              <a:rPr lang="nl-NL" sz="1800" b="0" dirty="0" smtClean="0">
                <a:solidFill>
                  <a:schemeClr val="tx1"/>
                </a:solidFill>
                <a:latin typeface="Arial" charset="0"/>
                <a:cs typeface="Times New Roman" charset="0"/>
              </a:rPr>
              <a:t>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597979" y="592736"/>
            <a:ext cx="4974015" cy="397864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Astrofysica </a:t>
            </a:r>
            <a:r>
              <a:rPr lang="en-US" dirty="0" smtClean="0">
                <a:latin typeface="+mj-lt"/>
                <a:cs typeface="Times New Roman" panose="02020603050405020304" pitchFamily="18" charset="0"/>
              </a:rPr>
              <a:t>|</a:t>
            </a:r>
            <a:r>
              <a:rPr lang="en-US" sz="16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+mj-lt"/>
                <a:cs typeface="Times New Roman" panose="02020603050405020304" pitchFamily="18" charset="0"/>
              </a:rPr>
              <a:t>vwo</a:t>
            </a:r>
            <a:r>
              <a:rPr lang="en-US" sz="16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+mj-lt"/>
                <a:cs typeface="Times New Roman" panose="02020603050405020304" pitchFamily="18" charset="0"/>
              </a:rPr>
              <a:t>|</a:t>
            </a:r>
            <a:r>
              <a:rPr lang="en-US" sz="16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+mj-lt"/>
                <a:cs typeface="Times New Roman" panose="02020603050405020304" pitchFamily="18" charset="0"/>
              </a:rPr>
              <a:t>Samenvatting   </a:t>
            </a:r>
            <a:endParaRPr lang="en-US" dirty="0">
              <a:latin typeface="+mj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47004" y="391275"/>
            <a:ext cx="950975" cy="565235"/>
          </a:xfrm>
        </p:spPr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13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Zonnestelsel en heelal</a:t>
            </a:r>
            <a:endParaRPr lang="en-US" dirty="0"/>
          </a:p>
        </p:txBody>
      </p:sp>
      <p:sp>
        <p:nvSpPr>
          <p:cNvPr id="14" name="Tekstvak 13"/>
          <p:cNvSpPr txBox="1"/>
          <p:nvPr/>
        </p:nvSpPr>
        <p:spPr>
          <a:xfrm>
            <a:off x="6300192" y="4077072"/>
            <a:ext cx="2518429" cy="73866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nl-NL" sz="1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LICHTJAAR</a:t>
            </a:r>
          </a:p>
          <a:p>
            <a:r>
              <a:rPr lang="nl-NL" sz="1200" dirty="0" smtClean="0">
                <a:latin typeface="Arial" pitchFamily="34" charset="0"/>
                <a:cs typeface="Arial" pitchFamily="34" charset="0"/>
              </a:rPr>
              <a:t>Een lichtjaar is de afstand die het licht (met de lichtsnelheid) in een jaar aflegt.</a:t>
            </a:r>
          </a:p>
        </p:txBody>
      </p:sp>
    </p:spTree>
    <p:extLst>
      <p:ext uri="{BB962C8B-B14F-4D97-AF65-F5344CB8AC3E}">
        <p14:creationId xmlns:p14="http://schemas.microsoft.com/office/powerpoint/2010/main" val="2363600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755576" y="1124744"/>
                <a:ext cx="7826224" cy="5544616"/>
              </a:xfrm>
            </p:spPr>
            <p:txBody>
              <a:bodyPr/>
              <a:lstStyle/>
              <a:p>
                <a:r>
                  <a:rPr lang="en-US" sz="1800" dirty="0" smtClean="0">
                    <a:solidFill>
                      <a:srgbClr val="548DD4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Kosmische afstandsladder</a:t>
                </a:r>
              </a:p>
              <a:p>
                <a:pPr>
                  <a:buClr>
                    <a:srgbClr val="0000FF"/>
                  </a:buClr>
                </a:pPr>
                <a:r>
                  <a:rPr lang="nl-NL" sz="1800" b="0" dirty="0">
                    <a:solidFill>
                      <a:schemeClr val="tx1"/>
                    </a:solidFill>
                    <a:latin typeface="Arial" charset="0"/>
                    <a:cs typeface="Times New Roman" charset="0"/>
                  </a:rPr>
                  <a:t>De afstand van dichtbij staande sterren (tot 10</a:t>
                </a:r>
                <a:r>
                  <a:rPr lang="nl-NL" sz="1800" b="0" baseline="30000" dirty="0">
                    <a:solidFill>
                      <a:schemeClr val="tx1"/>
                    </a:solidFill>
                    <a:latin typeface="Arial" charset="0"/>
                    <a:cs typeface="Times New Roman" charset="0"/>
                  </a:rPr>
                  <a:t>3</a:t>
                </a:r>
                <a:r>
                  <a:rPr lang="nl-NL" sz="1800" b="0" dirty="0">
                    <a:solidFill>
                      <a:schemeClr val="tx1"/>
                    </a:solidFill>
                    <a:latin typeface="Arial" charset="0"/>
                    <a:cs typeface="Times New Roman" charset="0"/>
                  </a:rPr>
                  <a:t> lj) </a:t>
                </a:r>
                <a:r>
                  <a:rPr lang="nl-NL" sz="1800" b="0" dirty="0" smtClean="0">
                    <a:solidFill>
                      <a:schemeClr val="tx1"/>
                    </a:solidFill>
                    <a:latin typeface="Arial" charset="0"/>
                    <a:cs typeface="Times New Roman" charset="0"/>
                  </a:rPr>
                  <a:t>                                           is </a:t>
                </a:r>
                <a:r>
                  <a:rPr lang="nl-NL" sz="1800" b="0" dirty="0">
                    <a:solidFill>
                      <a:schemeClr val="tx1"/>
                    </a:solidFill>
                    <a:latin typeface="Arial" charset="0"/>
                    <a:cs typeface="Times New Roman" charset="0"/>
                  </a:rPr>
                  <a:t>te bepalen met de </a:t>
                </a:r>
                <a:r>
                  <a:rPr lang="nl-NL" sz="1800" b="0" dirty="0" smtClean="0">
                    <a:solidFill>
                      <a:schemeClr val="tx1"/>
                    </a:solidFill>
                    <a:latin typeface="Arial" charset="0"/>
                    <a:cs typeface="Times New Roman" charset="0"/>
                  </a:rPr>
                  <a:t>parallaxmethode.</a:t>
                </a:r>
                <a:endParaRPr lang="nl-NL" sz="1800" b="0" dirty="0">
                  <a:solidFill>
                    <a:schemeClr val="tx1"/>
                  </a:solidFill>
                  <a:latin typeface="Arial" charset="0"/>
                  <a:cs typeface="Times New Roman" charset="0"/>
                </a:endParaRPr>
              </a:p>
              <a:p>
                <a:pPr>
                  <a:buClr>
                    <a:srgbClr val="0000FF"/>
                  </a:buClr>
                </a:pPr>
                <a:r>
                  <a:rPr lang="nl-NL" sz="1800" b="0" dirty="0" smtClean="0">
                    <a:solidFill>
                      <a:schemeClr val="tx1"/>
                    </a:solidFill>
                    <a:latin typeface="Arial" charset="0"/>
                    <a:cs typeface="Times New Roman" charset="0"/>
                  </a:rPr>
                  <a:t>De afstand van verder weg staande sterren (tot 10</a:t>
                </a:r>
                <a:r>
                  <a:rPr lang="nl-NL" sz="1800" b="0" baseline="30000" dirty="0">
                    <a:solidFill>
                      <a:schemeClr val="tx1"/>
                    </a:solidFill>
                    <a:latin typeface="Arial" charset="0"/>
                    <a:cs typeface="Times New Roman" charset="0"/>
                  </a:rPr>
                  <a:t>5</a:t>
                </a:r>
                <a:r>
                  <a:rPr lang="nl-NL" sz="1800" b="0" dirty="0">
                    <a:solidFill>
                      <a:schemeClr val="tx1"/>
                    </a:solidFill>
                    <a:latin typeface="Arial" charset="0"/>
                    <a:cs typeface="Times New Roman" charset="0"/>
                  </a:rPr>
                  <a:t> lj</a:t>
                </a:r>
                <a:r>
                  <a:rPr lang="nl-NL" sz="1800" b="0" dirty="0" smtClean="0">
                    <a:solidFill>
                      <a:schemeClr val="tx1"/>
                    </a:solidFill>
                    <a:latin typeface="Arial" charset="0"/>
                    <a:cs typeface="Times New Roman" charset="0"/>
                  </a:rPr>
                  <a:t>)                                    </a:t>
                </a:r>
                <a:r>
                  <a:rPr lang="nl-NL" sz="1800" b="0" dirty="0">
                    <a:solidFill>
                      <a:schemeClr val="tx1"/>
                    </a:solidFill>
                    <a:latin typeface="Arial" charset="0"/>
                    <a:cs typeface="Times New Roman" charset="0"/>
                  </a:rPr>
                  <a:t>is te schatten met de HRD-methode: </a:t>
                </a:r>
                <a:r>
                  <a:rPr lang="nl-NL" sz="1800" b="0" dirty="0" smtClean="0">
                    <a:solidFill>
                      <a:schemeClr val="tx1"/>
                    </a:solidFill>
                    <a:latin typeface="Arial" charset="0"/>
                    <a:cs typeface="Times New Roman" charset="0"/>
                  </a:rPr>
                  <a:t>                                                             uit </a:t>
                </a:r>
                <a:r>
                  <a:rPr lang="nl-NL" sz="1800" b="0" dirty="0">
                    <a:solidFill>
                      <a:schemeClr val="tx1"/>
                    </a:solidFill>
                    <a:latin typeface="Arial" charset="0"/>
                    <a:cs typeface="Times New Roman" charset="0"/>
                  </a:rPr>
                  <a:t>de golflengte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1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charset="0"/>
                          </a:rPr>
                        </m:ctrlPr>
                      </m:sSubPr>
                      <m:e>
                        <m:r>
                          <a:rPr lang="el-GR" sz="1800" b="0" i="1">
                            <a:solidFill>
                              <a:schemeClr val="tx1"/>
                            </a:solidFill>
                            <a:latin typeface="Cambria Math"/>
                            <a:cs typeface="Times New Roman" charset="0"/>
                          </a:rPr>
                          <m:t>𝜆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nl-NL" sz="1800" b="0" i="0">
                            <a:solidFill>
                              <a:schemeClr val="tx1"/>
                            </a:solidFill>
                            <a:latin typeface="Cambria Math"/>
                            <a:cs typeface="Times New Roman" charset="0"/>
                          </a:rPr>
                          <m:t>max</m:t>
                        </m:r>
                      </m:sub>
                    </m:sSub>
                  </m:oMath>
                </a14:m>
                <a:r>
                  <a:rPr lang="nl-NL" sz="1800" b="0" dirty="0">
                    <a:solidFill>
                      <a:schemeClr val="tx1"/>
                    </a:solidFill>
                    <a:latin typeface="Arial" charset="0"/>
                    <a:cs typeface="Times New Roman" charset="0"/>
                  </a:rPr>
                  <a:t> van het stralingsmaximum </a:t>
                </a:r>
                <a:r>
                  <a:rPr lang="nl-NL" sz="1800" b="0" dirty="0" smtClean="0">
                    <a:solidFill>
                      <a:schemeClr val="tx1"/>
                    </a:solidFill>
                    <a:latin typeface="Arial" charset="0"/>
                    <a:cs typeface="Times New Roman" charset="0"/>
                  </a:rPr>
                  <a:t>                                        volgt </a:t>
                </a:r>
                <a:r>
                  <a:rPr lang="nl-NL" sz="1800" b="0" dirty="0">
                    <a:solidFill>
                      <a:schemeClr val="tx1"/>
                    </a:solidFill>
                    <a:latin typeface="Arial" charset="0"/>
                    <a:cs typeface="Times New Roman" charset="0"/>
                  </a:rPr>
                  <a:t>met de wet van Wien de </a:t>
                </a:r>
                <a:r>
                  <a:rPr lang="nl-NL" sz="1800" b="0" dirty="0" smtClean="0">
                    <a:solidFill>
                      <a:schemeClr val="tx1"/>
                    </a:solidFill>
                    <a:latin typeface="Arial" charset="0"/>
                    <a:cs typeface="Times New Roman" charset="0"/>
                  </a:rPr>
                  <a:t>oppervlaktetemperatuur    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1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charset="0"/>
                          </a:rPr>
                        </m:ctrlPr>
                      </m:sSubPr>
                      <m:e>
                        <m:r>
                          <a:rPr lang="nl-NL" sz="1800" b="0" i="1">
                            <a:solidFill>
                              <a:schemeClr val="tx1"/>
                            </a:solidFill>
                            <a:latin typeface="Cambria Math"/>
                            <a:cs typeface="Times New Roman" charset="0"/>
                          </a:rPr>
                          <m:t>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nl-NL" sz="1800" b="0" i="0">
                            <a:solidFill>
                              <a:schemeClr val="tx1"/>
                            </a:solidFill>
                            <a:latin typeface="Cambria Math"/>
                            <a:cs typeface="Times New Roman" charset="0"/>
                          </a:rPr>
                          <m:t>eff</m:t>
                        </m:r>
                      </m:sub>
                    </m:sSub>
                  </m:oMath>
                </a14:m>
                <a:r>
                  <a:rPr lang="nl-NL" sz="1800" b="0" dirty="0" smtClean="0">
                    <a:solidFill>
                      <a:schemeClr val="tx1"/>
                    </a:solidFill>
                    <a:latin typeface="Arial" charset="0"/>
                    <a:cs typeface="Times New Roman" charset="0"/>
                  </a:rPr>
                  <a:t>, </a:t>
                </a:r>
                <a:r>
                  <a:rPr lang="nl-NL" sz="1800" b="0" dirty="0">
                    <a:solidFill>
                      <a:schemeClr val="tx1"/>
                    </a:solidFill>
                    <a:latin typeface="Arial" charset="0"/>
                    <a:cs typeface="Times New Roman" charset="0"/>
                  </a:rPr>
                  <a:t>uit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1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charset="0"/>
                          </a:rPr>
                        </m:ctrlPr>
                      </m:sSubPr>
                      <m:e>
                        <m:r>
                          <a:rPr lang="nl-NL" sz="1800" b="0" i="1">
                            <a:solidFill>
                              <a:schemeClr val="tx1"/>
                            </a:solidFill>
                            <a:latin typeface="Cambria Math"/>
                            <a:cs typeface="Times New Roman" charset="0"/>
                          </a:rPr>
                          <m:t>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nl-NL" sz="1800" b="0" i="0">
                            <a:solidFill>
                              <a:schemeClr val="tx1"/>
                            </a:solidFill>
                            <a:latin typeface="Cambria Math"/>
                            <a:cs typeface="Times New Roman" charset="0"/>
                          </a:rPr>
                          <m:t>eff</m:t>
                        </m:r>
                      </m:sub>
                    </m:sSub>
                  </m:oMath>
                </a14:m>
                <a:r>
                  <a:rPr lang="nl-NL" sz="1800" b="0" dirty="0">
                    <a:solidFill>
                      <a:schemeClr val="tx1"/>
                    </a:solidFill>
                    <a:latin typeface="Arial" charset="0"/>
                    <a:cs typeface="Times New Roman" charset="0"/>
                  </a:rPr>
                  <a:t> volgt met het HRD het stralingsvermogen </a:t>
                </a:r>
                <a:r>
                  <a:rPr lang="nl-NL" sz="1800" b="0" dirty="0" smtClean="0">
                    <a:solidFill>
                      <a:schemeClr val="tx1"/>
                    </a:solidFill>
                    <a:latin typeface="Arial" charset="0"/>
                    <a:cs typeface="Times New Roman" charset="0"/>
                  </a:rPr>
                  <a:t>                                         </a:t>
                </a:r>
                <a14:m>
                  <m:oMath xmlns:m="http://schemas.openxmlformats.org/officeDocument/2006/math">
                    <m:r>
                      <a:rPr lang="nl-NL" sz="1800" b="0" i="1">
                        <a:solidFill>
                          <a:schemeClr val="tx1"/>
                        </a:solidFill>
                        <a:latin typeface="Cambria Math"/>
                        <a:cs typeface="Times New Roman" charset="0"/>
                      </a:rPr>
                      <m:t>𝑃</m:t>
                    </m:r>
                  </m:oMath>
                </a14:m>
                <a:r>
                  <a:rPr lang="nl-NL" sz="1800" b="0" dirty="0">
                    <a:solidFill>
                      <a:schemeClr val="tx1"/>
                    </a:solidFill>
                    <a:latin typeface="Arial" charset="0"/>
                    <a:cs typeface="Times New Roman" charset="0"/>
                  </a:rPr>
                  <a:t> (onder de aanname dat de ster op de </a:t>
                </a:r>
                <a:r>
                  <a:rPr lang="nl-NL" sz="1800" b="0" dirty="0" smtClean="0">
                    <a:solidFill>
                      <a:schemeClr val="tx1"/>
                    </a:solidFill>
                    <a:latin typeface="Arial" charset="0"/>
                    <a:cs typeface="Times New Roman" charset="0"/>
                  </a:rPr>
                  <a:t>hoofdreeks                                         </a:t>
                </a:r>
                <a:r>
                  <a:rPr lang="nl-NL" sz="1800" b="0" dirty="0">
                    <a:solidFill>
                      <a:schemeClr val="tx1"/>
                    </a:solidFill>
                    <a:latin typeface="Arial" charset="0"/>
                    <a:cs typeface="Times New Roman" charset="0"/>
                  </a:rPr>
                  <a:t>ligt), uit </a:t>
                </a:r>
                <a14:m>
                  <m:oMath xmlns:m="http://schemas.openxmlformats.org/officeDocument/2006/math">
                    <m:r>
                      <a:rPr lang="nl-NL" sz="1800" b="0" i="1">
                        <a:solidFill>
                          <a:schemeClr val="tx1"/>
                        </a:solidFill>
                        <a:latin typeface="Cambria Math"/>
                        <a:cs typeface="Times New Roman" charset="0"/>
                      </a:rPr>
                      <m:t>𝑃</m:t>
                    </m:r>
                  </m:oMath>
                </a14:m>
                <a:r>
                  <a:rPr lang="nl-NL" sz="1800" b="0" dirty="0">
                    <a:solidFill>
                      <a:schemeClr val="tx1"/>
                    </a:solidFill>
                    <a:latin typeface="Arial" charset="0"/>
                    <a:cs typeface="Times New Roman" charset="0"/>
                  </a:rPr>
                  <a:t> en de stralingsintensiteit </a:t>
                </a:r>
                <a14:m>
                  <m:oMath xmlns:m="http://schemas.openxmlformats.org/officeDocument/2006/math">
                    <m:r>
                      <a:rPr lang="nl-NL" sz="1800" b="0" i="1">
                        <a:solidFill>
                          <a:schemeClr val="tx1"/>
                        </a:solidFill>
                        <a:latin typeface="Cambria Math"/>
                        <a:cs typeface="Times New Roman" charset="0"/>
                      </a:rPr>
                      <m:t>𝐼</m:t>
                    </m:r>
                  </m:oMath>
                </a14:m>
                <a:r>
                  <a:rPr lang="nl-NL" sz="1800" b="0" dirty="0">
                    <a:solidFill>
                      <a:schemeClr val="tx1"/>
                    </a:solidFill>
                    <a:latin typeface="Arial" charset="0"/>
                    <a:cs typeface="Times New Roman" charset="0"/>
                  </a:rPr>
                  <a:t> volgt </a:t>
                </a:r>
                <a:r>
                  <a:rPr lang="nl-NL" sz="1800" b="0" dirty="0" smtClean="0">
                    <a:solidFill>
                      <a:schemeClr val="tx1"/>
                    </a:solidFill>
                    <a:latin typeface="Arial" charset="0"/>
                    <a:cs typeface="Times New Roman" charset="0"/>
                  </a:rPr>
                  <a:t>de </a:t>
                </a:r>
                <a:r>
                  <a:rPr lang="nl-NL" sz="1800" b="0" dirty="0">
                    <a:solidFill>
                      <a:schemeClr val="tx1"/>
                    </a:solidFill>
                    <a:latin typeface="Arial" charset="0"/>
                    <a:cs typeface="Times New Roman" charset="0"/>
                  </a:rPr>
                  <a:t>afstand </a:t>
                </a:r>
                <a14:m>
                  <m:oMath xmlns:m="http://schemas.openxmlformats.org/officeDocument/2006/math">
                    <m:r>
                      <a:rPr lang="nl-NL" sz="1800" b="0" i="1">
                        <a:solidFill>
                          <a:schemeClr val="tx1"/>
                        </a:solidFill>
                        <a:latin typeface="Cambria Math"/>
                        <a:cs typeface="Times New Roman" charset="0"/>
                      </a:rPr>
                      <m:t>𝑟</m:t>
                    </m:r>
                  </m:oMath>
                </a14:m>
                <a:r>
                  <a:rPr lang="nl-NL" sz="1800" b="0" dirty="0" smtClean="0">
                    <a:solidFill>
                      <a:schemeClr val="tx1"/>
                    </a:solidFill>
                    <a:latin typeface="Arial" charset="0"/>
                    <a:cs typeface="Times New Roman" charset="0"/>
                  </a:rPr>
                  <a:t>.</a:t>
                </a:r>
                <a:r>
                  <a:rPr lang="nl-NL" sz="1800" b="0" dirty="0">
                    <a:solidFill>
                      <a:schemeClr val="tx1"/>
                    </a:solidFill>
                    <a:latin typeface="Arial" charset="0"/>
                    <a:cs typeface="Times New Roman" charset="0"/>
                  </a:rPr>
                  <a:t>  </a:t>
                </a:r>
              </a:p>
              <a:p>
                <a:pPr>
                  <a:buClr>
                    <a:srgbClr val="0000FF"/>
                  </a:buClr>
                </a:pPr>
                <a:endParaRPr lang="nl-NL" sz="1800" b="0" dirty="0">
                  <a:solidFill>
                    <a:schemeClr val="tx1"/>
                  </a:solidFill>
                  <a:latin typeface="Arial" charset="0"/>
                  <a:cs typeface="Times New Roman" charset="0"/>
                </a:endParaRPr>
              </a:p>
              <a:p>
                <a:pPr>
                  <a:lnSpc>
                    <a:spcPct val="100000"/>
                  </a:lnSpc>
                  <a:spcAft>
                    <a:spcPts val="0"/>
                  </a:spcAft>
                  <a:buClr>
                    <a:srgbClr val="0000FF"/>
                  </a:buClr>
                </a:pPr>
                <a:endParaRPr lang="nl-NL" sz="1800" b="0" dirty="0">
                  <a:solidFill>
                    <a:schemeClr val="tx1"/>
                  </a:solidFill>
                  <a:latin typeface="Arial" charset="0"/>
                  <a:cs typeface="Times New Roman" charset="0"/>
                </a:endParaRPr>
              </a:p>
              <a:p>
                <a:pPr>
                  <a:lnSpc>
                    <a:spcPct val="100000"/>
                  </a:lnSpc>
                  <a:spcAft>
                    <a:spcPts val="0"/>
                  </a:spcAft>
                  <a:buClr>
                    <a:srgbClr val="0000FF"/>
                  </a:buClr>
                </a:pPr>
                <a:endParaRPr lang="nl-NL" sz="1800" b="0" dirty="0">
                  <a:solidFill>
                    <a:schemeClr val="tx1"/>
                  </a:solidFill>
                  <a:latin typeface="Arial" charset="0"/>
                </a:endParaRPr>
              </a:p>
              <a:p>
                <a:pPr>
                  <a:lnSpc>
                    <a:spcPct val="100000"/>
                  </a:lnSpc>
                  <a:spcAft>
                    <a:spcPts val="0"/>
                  </a:spcAft>
                  <a:buClr>
                    <a:srgbClr val="0000FF"/>
                  </a:buClr>
                </a:pPr>
                <a:endParaRPr lang="nl-NL" sz="1800" b="0" dirty="0">
                  <a:solidFill>
                    <a:schemeClr val="tx1"/>
                  </a:solidFill>
                  <a:latin typeface="Arial" charset="0"/>
                  <a:cs typeface="Times New Roman" charset="0"/>
                </a:endParaRPr>
              </a:p>
              <a:p>
                <a:pPr>
                  <a:buClr>
                    <a:srgbClr val="0000FF"/>
                  </a:buClr>
                </a:pPr>
                <a:endParaRPr lang="nl-NL" sz="1800" b="0" dirty="0">
                  <a:solidFill>
                    <a:schemeClr val="tx1"/>
                  </a:solidFill>
                  <a:latin typeface="Arial" charset="0"/>
                  <a:cs typeface="Times New Roman" charset="0"/>
                </a:endParaRPr>
              </a:p>
              <a:p>
                <a:endParaRPr lang="en-US" sz="1800" dirty="0">
                  <a:solidFill>
                    <a:srgbClr val="548DD4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>
                  <a:spcAft>
                    <a:spcPts val="0"/>
                  </a:spcAft>
                  <a:buClr>
                    <a:srgbClr val="0000FF"/>
                  </a:buClr>
                </a:pPr>
                <a:r>
                  <a:rPr lang="nl-NL" sz="1800" b="0" dirty="0" smtClean="0">
                    <a:solidFill>
                      <a:schemeClr val="tx1"/>
                    </a:solidFill>
                    <a:latin typeface="Arial" charset="0"/>
                    <a:cs typeface="Times New Roman" charset="0"/>
                  </a:rPr>
                  <a:t> </a:t>
                </a:r>
                <a:endParaRPr lang="nl-NL" sz="1800" b="0" dirty="0">
                  <a:solidFill>
                    <a:schemeClr val="tx1"/>
                  </a:solidFill>
                  <a:latin typeface="Arial" charset="0"/>
                  <a:cs typeface="Times New Roman" charset="0"/>
                </a:endParaRPr>
              </a:p>
              <a:p>
                <a:pPr>
                  <a:spcAft>
                    <a:spcPts val="0"/>
                  </a:spcAft>
                  <a:buClr>
                    <a:srgbClr val="0000FF"/>
                  </a:buClr>
                </a:pPr>
                <a:endParaRPr lang="nl-NL" sz="1800" b="0" dirty="0">
                  <a:solidFill>
                    <a:schemeClr val="tx1"/>
                  </a:solidFill>
                  <a:latin typeface="Arial" charset="0"/>
                  <a:cs typeface="Times New Roman" charset="0"/>
                </a:endParaRPr>
              </a:p>
              <a:p>
                <a:pPr>
                  <a:spcAft>
                    <a:spcPts val="0"/>
                  </a:spcAft>
                </a:pPr>
                <a:endParaRPr lang="nl-NL" sz="1800" b="0" dirty="0" smtClean="0">
                  <a:solidFill>
                    <a:schemeClr val="tx1"/>
                  </a:solidFill>
                  <a:latin typeface="Arial" charset="0"/>
                  <a:cs typeface="Times New Roman" charset="0"/>
                </a:endParaRPr>
              </a:p>
              <a:p>
                <a:endParaRPr lang="nl-NL" sz="1800" b="0" dirty="0">
                  <a:solidFill>
                    <a:schemeClr val="tx1"/>
                  </a:solidFill>
                  <a:latin typeface="Arial" charset="0"/>
                  <a:cs typeface="Times New Roman" charset="0"/>
                </a:endParaRPr>
              </a:p>
              <a:p>
                <a:r>
                  <a:rPr lang="nl-NL" sz="1800" b="0" dirty="0" smtClean="0">
                    <a:solidFill>
                      <a:schemeClr val="tx1"/>
                    </a:solidFill>
                    <a:latin typeface="Arial" charset="0"/>
                    <a:cs typeface="Times New Roman" charset="0"/>
                  </a:rPr>
                  <a:t> </a:t>
                </a:r>
                <a:endParaRPr lang="nl-NL" sz="1800" b="0" i="1" dirty="0" smtClean="0">
                  <a:solidFill>
                    <a:schemeClr val="tx1"/>
                  </a:solidFill>
                  <a:latin typeface="Arial" charset="0"/>
                  <a:cs typeface="Times New Roman" charset="0"/>
                </a:endParaRPr>
              </a:p>
              <a:p>
                <a:endParaRPr lang="nl-NL" sz="1800" i="1" dirty="0">
                  <a:solidFill>
                    <a:schemeClr val="tx1"/>
                  </a:solidFill>
                  <a:latin typeface="Arial" charset="0"/>
                  <a:cs typeface="Times New Roman" charset="0"/>
                </a:endParaRPr>
              </a:p>
              <a:p>
                <a:endParaRPr lang="nl-NL" sz="1800" i="1" dirty="0" smtClean="0">
                  <a:solidFill>
                    <a:schemeClr val="tx1"/>
                  </a:solidFill>
                  <a:latin typeface="Arial" charset="0"/>
                  <a:cs typeface="Times New Roman" charset="0"/>
                </a:endParaRPr>
              </a:p>
              <a:p>
                <a:endParaRPr lang="nl-NL" sz="1800" i="1" dirty="0" smtClean="0">
                  <a:solidFill>
                    <a:schemeClr val="tx1"/>
                  </a:solidFill>
                  <a:latin typeface="Arial" charset="0"/>
                  <a:cs typeface="Times New Roman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nl-NL" sz="1800" b="0" dirty="0" smtClean="0">
                    <a:solidFill>
                      <a:schemeClr val="tx1"/>
                    </a:solidFill>
                    <a:latin typeface="Arial" charset="0"/>
                    <a:cs typeface="Times New Roman" charset="0"/>
                  </a:rPr>
                  <a:t>  </a:t>
                </a:r>
                <a:endParaRPr lang="nl-NL" sz="1800" b="0" dirty="0">
                  <a:solidFill>
                    <a:schemeClr val="tx1"/>
                  </a:solidFill>
                  <a:latin typeface="Arial" charset="0"/>
                </a:endParaRPr>
              </a:p>
              <a:p>
                <a:endParaRPr lang="nl-NL" sz="1800" i="1" dirty="0">
                  <a:solidFill>
                    <a:schemeClr val="tx1"/>
                  </a:solidFill>
                  <a:latin typeface="Arial" charset="0"/>
                  <a:cs typeface="Times New Roman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5576" y="1124744"/>
                <a:ext cx="7826224" cy="5544616"/>
              </a:xfrm>
              <a:blipFill rotWithShape="0">
                <a:blip r:embed="rId2"/>
                <a:stretch>
                  <a:fillRect l="-1869" t="-990" r="-257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597979" y="592736"/>
            <a:ext cx="4974015" cy="397864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Astrofysica </a:t>
            </a:r>
            <a:r>
              <a:rPr lang="en-US" dirty="0" smtClean="0">
                <a:latin typeface="+mj-lt"/>
                <a:cs typeface="Times New Roman" panose="02020603050405020304" pitchFamily="18" charset="0"/>
              </a:rPr>
              <a:t>|</a:t>
            </a:r>
            <a:r>
              <a:rPr lang="en-US" sz="16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+mj-lt"/>
                <a:cs typeface="Times New Roman" panose="02020603050405020304" pitchFamily="18" charset="0"/>
              </a:rPr>
              <a:t>vwo</a:t>
            </a:r>
            <a:r>
              <a:rPr lang="en-US" sz="16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+mj-lt"/>
                <a:cs typeface="Times New Roman" panose="02020603050405020304" pitchFamily="18" charset="0"/>
              </a:rPr>
              <a:t>|</a:t>
            </a:r>
            <a:r>
              <a:rPr lang="en-US" sz="16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+mj-lt"/>
                <a:cs typeface="Times New Roman" panose="02020603050405020304" pitchFamily="18" charset="0"/>
              </a:rPr>
              <a:t>Samenvatting   </a:t>
            </a:r>
            <a:endParaRPr lang="en-US" dirty="0">
              <a:latin typeface="+mj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47004" y="391275"/>
            <a:ext cx="950975" cy="565235"/>
          </a:xfrm>
        </p:spPr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13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Zonnestelsel en heelal</a:t>
            </a:r>
            <a:endParaRPr lang="en-US" dirty="0"/>
          </a:p>
        </p:txBody>
      </p:sp>
      <p:grpSp>
        <p:nvGrpSpPr>
          <p:cNvPr id="7" name="Groep 6"/>
          <p:cNvGrpSpPr/>
          <p:nvPr/>
        </p:nvGrpSpPr>
        <p:grpSpPr>
          <a:xfrm>
            <a:off x="6876256" y="1196752"/>
            <a:ext cx="2087622" cy="3826304"/>
            <a:chOff x="6804248" y="1484784"/>
            <a:chExt cx="2087622" cy="382630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kstvak 7"/>
                <p:cNvSpPr txBox="1"/>
                <p:nvPr/>
              </p:nvSpPr>
              <p:spPr>
                <a:xfrm>
                  <a:off x="6804248" y="1484784"/>
                  <a:ext cx="2087622" cy="382630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nl-NL" sz="1200" b="1" dirty="0" smtClean="0">
                      <a:solidFill>
                        <a:srgbClr val="7030A0"/>
                      </a:solidFill>
                      <a:latin typeface="Arial" pitchFamily="34" charset="0"/>
                      <a:cs typeface="Arial" pitchFamily="34" charset="0"/>
                    </a:rPr>
                    <a:t>PARALLAX</a:t>
                  </a:r>
                </a:p>
                <a:p>
                  <a:endParaRPr lang="nl-NL" sz="1200" b="1" dirty="0" smtClean="0">
                    <a:latin typeface="Arial" pitchFamily="34" charset="0"/>
                    <a:cs typeface="Arial" pitchFamily="34" charset="0"/>
                  </a:endParaRPr>
                </a:p>
                <a:p>
                  <a:endParaRPr lang="nl-NL" sz="1200" b="1" dirty="0">
                    <a:latin typeface="Arial" pitchFamily="34" charset="0"/>
                    <a:cs typeface="Arial" pitchFamily="34" charset="0"/>
                  </a:endParaRPr>
                </a:p>
                <a:p>
                  <a:endParaRPr lang="nl-NL" sz="1200" b="1" dirty="0" smtClean="0">
                    <a:latin typeface="Arial" pitchFamily="34" charset="0"/>
                    <a:cs typeface="Arial" pitchFamily="34" charset="0"/>
                  </a:endParaRPr>
                </a:p>
                <a:p>
                  <a:endParaRPr lang="nl-NL" sz="1200" b="1" dirty="0">
                    <a:latin typeface="Arial" pitchFamily="34" charset="0"/>
                    <a:cs typeface="Arial" pitchFamily="34" charset="0"/>
                  </a:endParaRPr>
                </a:p>
                <a:p>
                  <a:endParaRPr lang="nl-NL" sz="1200" b="1" dirty="0" smtClean="0">
                    <a:latin typeface="Arial" pitchFamily="34" charset="0"/>
                    <a:cs typeface="Arial" pitchFamily="34" charset="0"/>
                  </a:endParaRPr>
                </a:p>
                <a:p>
                  <a:endParaRPr lang="nl-NL" sz="1200" b="1" dirty="0">
                    <a:latin typeface="Arial" pitchFamily="34" charset="0"/>
                    <a:cs typeface="Arial" pitchFamily="34" charset="0"/>
                  </a:endParaRPr>
                </a:p>
                <a:p>
                  <a:endParaRPr lang="nl-NL" sz="1200" b="1" dirty="0" smtClean="0">
                    <a:latin typeface="Arial" pitchFamily="34" charset="0"/>
                    <a:cs typeface="Arial" pitchFamily="34" charset="0"/>
                  </a:endParaRPr>
                </a:p>
                <a:p>
                  <a:endParaRPr lang="nl-NL" sz="1200" b="1" dirty="0">
                    <a:latin typeface="Arial" pitchFamily="34" charset="0"/>
                    <a:cs typeface="Arial" pitchFamily="34" charset="0"/>
                  </a:endParaRPr>
                </a:p>
                <a:p>
                  <a:endParaRPr lang="nl-NL" sz="1200" b="1" dirty="0" smtClean="0">
                    <a:latin typeface="Arial" pitchFamily="34" charset="0"/>
                    <a:cs typeface="Arial" pitchFamily="34" charset="0"/>
                  </a:endParaRPr>
                </a:p>
                <a:p>
                  <a:endParaRPr lang="nl-NL" sz="1200" b="1" dirty="0">
                    <a:latin typeface="Arial" pitchFamily="34" charset="0"/>
                    <a:cs typeface="Arial" pitchFamily="34" charset="0"/>
                  </a:endParaRPr>
                </a:p>
                <a:p>
                  <a:endParaRPr lang="nl-NL" sz="1200" b="1" dirty="0" smtClean="0">
                    <a:latin typeface="Arial" pitchFamily="34" charset="0"/>
                    <a:cs typeface="Arial" pitchFamily="34" charset="0"/>
                  </a:endParaRPr>
                </a:p>
                <a:p>
                  <a:endParaRPr lang="nl-NL" sz="1200" b="1" dirty="0">
                    <a:latin typeface="Arial" pitchFamily="34" charset="0"/>
                    <a:cs typeface="Arial" pitchFamily="34" charset="0"/>
                  </a:endParaRPr>
                </a:p>
                <a:p>
                  <a:r>
                    <a:rPr lang="nl-NL" sz="1200" b="1" dirty="0" smtClean="0">
                      <a:solidFill>
                        <a:srgbClr val="0070C0"/>
                      </a:solidFill>
                      <a:latin typeface="Arial" pitchFamily="34" charset="0"/>
                      <a:cs typeface="Arial" pitchFamily="34" charset="0"/>
                    </a:rPr>
                    <a:t>Figuur 16 </a:t>
                  </a:r>
                  <a:r>
                    <a:rPr lang="nl-NL" sz="1200" dirty="0" smtClean="0">
                      <a:latin typeface="Arial" pitchFamily="34" charset="0"/>
                      <a:cs typeface="Arial" pitchFamily="34" charset="0"/>
                    </a:rPr>
                    <a:t>De parallax </a:t>
                  </a:r>
                  <a14:m>
                    <m:oMath xmlns:m="http://schemas.openxmlformats.org/officeDocument/2006/math">
                      <m:r>
                        <a:rPr lang="nl-NL" sz="1200" b="0" i="1" smtClean="0">
                          <a:latin typeface="Cambria Math"/>
                          <a:cs typeface="Arial" pitchFamily="34" charset="0"/>
                        </a:rPr>
                        <m:t>𝑝</m:t>
                      </m:r>
                    </m:oMath>
                  </a14:m>
                  <a:r>
                    <a:rPr lang="nl-NL" sz="1200" dirty="0" smtClean="0">
                      <a:latin typeface="Arial" pitchFamily="34" charset="0"/>
                      <a:cs typeface="Arial" pitchFamily="34" charset="0"/>
                    </a:rPr>
                    <a:t> (in radialen) van een ster is omgekeerd evenredig met zijn afstand </a:t>
                  </a:r>
                  <a14:m>
                    <m:oMath xmlns:m="http://schemas.openxmlformats.org/officeDocument/2006/math">
                      <m:r>
                        <a:rPr lang="nl-NL" sz="1200" b="0" i="1" smtClean="0">
                          <a:latin typeface="Cambria Math"/>
                          <a:cs typeface="Arial" pitchFamily="34" charset="0"/>
                        </a:rPr>
                        <m:t>𝑟</m:t>
                      </m:r>
                    </m:oMath>
                  </a14:m>
                  <a:r>
                    <a:rPr lang="nl-NL" sz="1200" dirty="0" smtClean="0">
                      <a:latin typeface="Arial" pitchFamily="34" charset="0"/>
                      <a:cs typeface="Arial" pitchFamily="34" charset="0"/>
                    </a:rPr>
                    <a:t>:</a:t>
                  </a:r>
                </a:p>
                <a:p>
                  <a14:m>
                    <m:oMath xmlns:m="http://schemas.openxmlformats.org/officeDocument/2006/math">
                      <m:r>
                        <a:rPr lang="nl-NL" sz="1200" b="1" i="1" smtClean="0">
                          <a:solidFill>
                            <a:srgbClr val="7030A0"/>
                          </a:solidFill>
                          <a:latin typeface="Cambria Math"/>
                          <a:cs typeface="Arial" pitchFamily="34" charset="0"/>
                        </a:rPr>
                        <m:t>𝒑</m:t>
                      </m:r>
                      <m:r>
                        <a:rPr lang="nl-NL" sz="1200" b="1" i="1" smtClean="0">
                          <a:solidFill>
                            <a:srgbClr val="7030A0"/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f>
                        <m:fPr>
                          <m:ctrlPr>
                            <a:rPr lang="nl-NL" sz="12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nl-NL" sz="12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nl-NL" sz="1200" b="1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nl-NL" sz="1200" b="1" i="0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𝐳𝐚</m:t>
                              </m:r>
                            </m:sub>
                          </m:sSub>
                        </m:num>
                        <m:den>
                          <m:r>
                            <a:rPr lang="nl-NL" sz="1200" b="1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itchFamily="34" charset="0"/>
                            </a:rPr>
                            <m:t>𝒓</m:t>
                          </m:r>
                        </m:den>
                      </m:f>
                    </m:oMath>
                  </a14:m>
                  <a:r>
                    <a:rPr lang="nl-NL" sz="1200" dirty="0" smtClean="0">
                      <a:solidFill>
                        <a:srgbClr val="0000FF"/>
                      </a:solidFill>
                      <a:latin typeface="Arial" pitchFamily="34" charset="0"/>
                      <a:cs typeface="Arial" pitchFamily="34" charset="0"/>
                    </a:rPr>
                    <a:t>.</a:t>
                  </a:r>
                  <a:endParaRPr lang="nl-NL" sz="1200" dirty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endParaRPr>
                </a:p>
                <a:p>
                  <a:r>
                    <a:rPr lang="nl-NL" sz="1200" dirty="0" smtClean="0">
                      <a:latin typeface="Arial" pitchFamily="34" charset="0"/>
                      <a:cs typeface="Arial" pitchFamily="34" charset="0"/>
                    </a:rPr>
                    <a:t>In deze formule is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nl-NL" sz="1200" i="1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nl-NL" sz="1200" b="0" i="1" smtClean="0">
                              <a:latin typeface="Cambria Math"/>
                              <a:cs typeface="Arial" pitchFamily="34" charset="0"/>
                            </a:rPr>
                            <m:t>𝑟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l-NL" sz="1200" b="0" i="0" smtClean="0">
                              <a:latin typeface="Cambria Math"/>
                              <a:cs typeface="Arial" pitchFamily="34" charset="0"/>
                            </a:rPr>
                            <m:t>za</m:t>
                          </m:r>
                        </m:sub>
                      </m:sSub>
                    </m:oMath>
                  </a14:m>
                  <a:r>
                    <a:rPr lang="nl-NL" sz="1200" dirty="0" smtClean="0">
                      <a:latin typeface="Arial" pitchFamily="34" charset="0"/>
                      <a:cs typeface="Arial" pitchFamily="34" charset="0"/>
                    </a:rPr>
                    <a:t> de afstand zon-aarde. </a:t>
                  </a:r>
                  <a:endParaRPr lang="nl-NL" sz="1200" dirty="0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8" name="Tekstvak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04248" y="1484784"/>
                  <a:ext cx="2087622" cy="3826304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4678" t="-1433" r="-4094"/>
                  </a:stretch>
                </a:blipFill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0" name="Afbeelding 9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825678" y="1700808"/>
              <a:ext cx="1950033" cy="212852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832995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755576" y="1124744"/>
                <a:ext cx="7826224" cy="5544616"/>
              </a:xfrm>
            </p:spPr>
            <p:txBody>
              <a:bodyPr/>
              <a:lstStyle/>
              <a:p>
                <a:r>
                  <a:rPr lang="en-US" sz="1800" dirty="0" smtClean="0">
                    <a:solidFill>
                      <a:srgbClr val="548DD4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Kosmische afstandsladder</a:t>
                </a:r>
              </a:p>
              <a:p>
                <a:pPr>
                  <a:buClr>
                    <a:srgbClr val="0000FF"/>
                  </a:buClr>
                </a:pPr>
                <a:r>
                  <a:rPr lang="nl-NL" sz="1800" b="0" dirty="0" smtClean="0">
                    <a:solidFill>
                      <a:schemeClr val="tx1"/>
                    </a:solidFill>
                    <a:latin typeface="Arial" charset="0"/>
                    <a:cs typeface="Times New Roman" charset="0"/>
                  </a:rPr>
                  <a:t>De afstand van sterrenstelsels (tot 10</a:t>
                </a:r>
                <a:r>
                  <a:rPr lang="nl-NL" sz="1800" b="0" baseline="30000" dirty="0">
                    <a:solidFill>
                      <a:schemeClr val="tx1"/>
                    </a:solidFill>
                    <a:latin typeface="Arial" charset="0"/>
                    <a:cs typeface="Times New Roman" charset="0"/>
                  </a:rPr>
                  <a:t>8</a:t>
                </a:r>
                <a:r>
                  <a:rPr lang="nl-NL" sz="1800" b="0" dirty="0">
                    <a:solidFill>
                      <a:schemeClr val="tx1"/>
                    </a:solidFill>
                    <a:latin typeface="Arial" charset="0"/>
                    <a:cs typeface="Times New Roman" charset="0"/>
                  </a:rPr>
                  <a:t> resp. 10</a:t>
                </a:r>
                <a:r>
                  <a:rPr lang="nl-NL" sz="1800" b="0" baseline="30000" dirty="0">
                    <a:solidFill>
                      <a:schemeClr val="tx1"/>
                    </a:solidFill>
                    <a:latin typeface="Arial" charset="0"/>
                    <a:cs typeface="Times New Roman" charset="0"/>
                  </a:rPr>
                  <a:t>9</a:t>
                </a:r>
                <a:r>
                  <a:rPr lang="nl-NL" sz="1800" b="0" dirty="0">
                    <a:solidFill>
                      <a:schemeClr val="tx1"/>
                    </a:solidFill>
                    <a:latin typeface="Arial" charset="0"/>
                    <a:cs typeface="Times New Roman" charset="0"/>
                  </a:rPr>
                  <a:t> lj) </a:t>
                </a:r>
                <a:r>
                  <a:rPr lang="nl-NL" sz="1800" b="0" dirty="0" smtClean="0">
                    <a:solidFill>
                      <a:schemeClr val="tx1"/>
                    </a:solidFill>
                    <a:latin typeface="Arial" charset="0"/>
                    <a:cs typeface="Times New Roman" charset="0"/>
                  </a:rPr>
                  <a:t>                                        is </a:t>
                </a:r>
                <a:r>
                  <a:rPr lang="nl-NL" sz="1800" b="0" dirty="0">
                    <a:solidFill>
                      <a:schemeClr val="tx1"/>
                    </a:solidFill>
                    <a:latin typeface="Arial" charset="0"/>
                    <a:cs typeface="Times New Roman" charset="0"/>
                  </a:rPr>
                  <a:t>te schatten met de Cepheïde</a:t>
                </a:r>
                <a:r>
                  <a:rPr lang="nl-NL" sz="1800" b="0" i="1" dirty="0">
                    <a:solidFill>
                      <a:schemeClr val="tx1"/>
                    </a:solidFill>
                    <a:latin typeface="Arial" charset="0"/>
                    <a:cs typeface="Times New Roman" charset="0"/>
                  </a:rPr>
                  <a:t>-</a:t>
                </a:r>
                <a:r>
                  <a:rPr lang="nl-NL" sz="1800" b="0" dirty="0">
                    <a:solidFill>
                      <a:schemeClr val="tx1"/>
                    </a:solidFill>
                    <a:latin typeface="Arial" charset="0"/>
                    <a:cs typeface="Times New Roman" charset="0"/>
                  </a:rPr>
                  <a:t> </a:t>
                </a:r>
                <a:r>
                  <a:rPr lang="nl-NL" sz="1800" b="0" dirty="0" smtClean="0">
                    <a:solidFill>
                      <a:schemeClr val="tx1"/>
                    </a:solidFill>
                    <a:latin typeface="Arial" charset="0"/>
                    <a:cs typeface="Times New Roman" charset="0"/>
                  </a:rPr>
                  <a:t>respectievelijk                                                                de </a:t>
                </a:r>
                <a:r>
                  <a:rPr lang="nl-NL" sz="1800" b="0" dirty="0">
                    <a:solidFill>
                      <a:schemeClr val="tx1"/>
                    </a:solidFill>
                    <a:latin typeface="Arial" charset="0"/>
                    <a:cs typeface="Times New Roman" charset="0"/>
                  </a:rPr>
                  <a:t>supernova-methode</a:t>
                </a:r>
                <a:r>
                  <a:rPr lang="nl-NL" sz="1800" b="0" i="1" dirty="0">
                    <a:solidFill>
                      <a:schemeClr val="tx1"/>
                    </a:solidFill>
                    <a:latin typeface="Arial" charset="0"/>
                    <a:cs typeface="Times New Roman" charset="0"/>
                  </a:rPr>
                  <a:t>: </a:t>
                </a:r>
                <a:r>
                  <a:rPr lang="nl-NL" sz="1800" b="0" i="1" dirty="0" smtClean="0">
                    <a:solidFill>
                      <a:schemeClr val="tx1"/>
                    </a:solidFill>
                    <a:latin typeface="Arial" charset="0"/>
                    <a:cs typeface="Times New Roman" charset="0"/>
                  </a:rPr>
                  <a:t>                                                                                  </a:t>
                </a:r>
                <a:r>
                  <a:rPr lang="nl-NL" sz="1800" b="0" dirty="0" smtClean="0">
                    <a:solidFill>
                      <a:schemeClr val="tx1"/>
                    </a:solidFill>
                    <a:latin typeface="Arial" charset="0"/>
                    <a:cs typeface="Times New Roman" charset="0"/>
                  </a:rPr>
                  <a:t>het </a:t>
                </a:r>
                <a:r>
                  <a:rPr lang="nl-NL" sz="1800" b="0" dirty="0">
                    <a:solidFill>
                      <a:schemeClr val="tx1"/>
                    </a:solidFill>
                    <a:latin typeface="Arial" charset="0"/>
                    <a:cs typeface="Times New Roman" charset="0"/>
                  </a:rPr>
                  <a:t>stralingsvermogen</a:t>
                </a:r>
                <a:r>
                  <a:rPr lang="nl-NL" sz="1800" b="0" i="1" dirty="0">
                    <a:solidFill>
                      <a:schemeClr val="tx1"/>
                    </a:solidFill>
                    <a:latin typeface="Arial" charset="0"/>
                    <a:cs typeface="Times New Roman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1800" b="0" i="1">
                        <a:solidFill>
                          <a:schemeClr val="tx1"/>
                        </a:solidFill>
                        <a:latin typeface="Cambria Math"/>
                        <a:cs typeface="Times New Roman" charset="0"/>
                      </a:rPr>
                      <m:t>𝑃</m:t>
                    </m:r>
                  </m:oMath>
                </a14:m>
                <a:r>
                  <a:rPr lang="nl-NL" sz="1800" b="0" dirty="0">
                    <a:solidFill>
                      <a:schemeClr val="tx1"/>
                    </a:solidFill>
                    <a:latin typeface="Arial" charset="0"/>
                    <a:cs typeface="Times New Roman" charset="0"/>
                  </a:rPr>
                  <a:t> van dit soort sterren is bekend, </a:t>
                </a:r>
                <a:r>
                  <a:rPr lang="nl-NL" sz="1800" b="0" dirty="0" smtClean="0">
                    <a:solidFill>
                      <a:schemeClr val="tx1"/>
                    </a:solidFill>
                    <a:latin typeface="Arial" charset="0"/>
                    <a:cs typeface="Times New Roman" charset="0"/>
                  </a:rPr>
                  <a:t>                                     uit </a:t>
                </a:r>
                <a14:m>
                  <m:oMath xmlns:m="http://schemas.openxmlformats.org/officeDocument/2006/math">
                    <m:r>
                      <a:rPr lang="nl-NL" sz="1800" b="0" i="1">
                        <a:solidFill>
                          <a:schemeClr val="tx1"/>
                        </a:solidFill>
                        <a:latin typeface="Cambria Math"/>
                        <a:cs typeface="Times New Roman" charset="0"/>
                      </a:rPr>
                      <m:t>𝑃</m:t>
                    </m:r>
                  </m:oMath>
                </a14:m>
                <a:r>
                  <a:rPr lang="nl-NL" sz="1800" b="0" dirty="0">
                    <a:solidFill>
                      <a:schemeClr val="tx1"/>
                    </a:solidFill>
                    <a:latin typeface="Arial" charset="0"/>
                    <a:cs typeface="Times New Roman" charset="0"/>
                  </a:rPr>
                  <a:t> en de stralingsintensiteit </a:t>
                </a:r>
                <a14:m>
                  <m:oMath xmlns:m="http://schemas.openxmlformats.org/officeDocument/2006/math">
                    <m:r>
                      <a:rPr lang="nl-NL" sz="1800" b="0" i="1">
                        <a:solidFill>
                          <a:schemeClr val="tx1"/>
                        </a:solidFill>
                        <a:latin typeface="Cambria Math"/>
                        <a:cs typeface="Times New Roman" charset="0"/>
                      </a:rPr>
                      <m:t>𝐼</m:t>
                    </m:r>
                  </m:oMath>
                </a14:m>
                <a:r>
                  <a:rPr lang="nl-NL" sz="1800" b="0" dirty="0">
                    <a:solidFill>
                      <a:schemeClr val="tx1"/>
                    </a:solidFill>
                    <a:latin typeface="Arial" charset="0"/>
                    <a:cs typeface="Times New Roman" charset="0"/>
                  </a:rPr>
                  <a:t> volgt de afstand </a:t>
                </a:r>
                <a14:m>
                  <m:oMath xmlns:m="http://schemas.openxmlformats.org/officeDocument/2006/math">
                    <m:r>
                      <a:rPr lang="nl-NL" sz="1800" b="0" i="1">
                        <a:solidFill>
                          <a:schemeClr val="tx1"/>
                        </a:solidFill>
                        <a:latin typeface="Cambria Math"/>
                        <a:cs typeface="Times New Roman" charset="0"/>
                      </a:rPr>
                      <m:t>𝑟</m:t>
                    </m:r>
                  </m:oMath>
                </a14:m>
                <a:r>
                  <a:rPr lang="nl-NL" sz="1800" b="0" dirty="0" smtClean="0">
                    <a:solidFill>
                      <a:schemeClr val="tx1"/>
                    </a:solidFill>
                    <a:latin typeface="Arial" charset="0"/>
                    <a:cs typeface="Times New Roman" charset="0"/>
                  </a:rPr>
                  <a:t>.</a:t>
                </a:r>
                <a:r>
                  <a:rPr lang="nl-NL" sz="1800" b="0" dirty="0">
                    <a:solidFill>
                      <a:schemeClr val="tx1"/>
                    </a:solidFill>
                    <a:latin typeface="Arial" charset="0"/>
                    <a:cs typeface="Times New Roman" charset="0"/>
                  </a:rPr>
                  <a:t> </a:t>
                </a:r>
              </a:p>
              <a:p>
                <a:pPr>
                  <a:buClr>
                    <a:srgbClr val="0000FF"/>
                  </a:buClr>
                </a:pPr>
                <a:r>
                  <a:rPr lang="nl-NL" sz="1800" b="0" dirty="0">
                    <a:solidFill>
                      <a:schemeClr val="tx1"/>
                    </a:solidFill>
                    <a:latin typeface="Arial" charset="0"/>
                    <a:cs typeface="Times New Roman" charset="0"/>
                  </a:rPr>
                  <a:t>De afstand van zeer ver weg staande sterrenstelsels </a:t>
                </a:r>
                <a:r>
                  <a:rPr lang="nl-NL" sz="1800" b="0" dirty="0" smtClean="0">
                    <a:solidFill>
                      <a:schemeClr val="tx1"/>
                    </a:solidFill>
                    <a:latin typeface="Arial" charset="0"/>
                    <a:cs typeface="Times New Roman" charset="0"/>
                  </a:rPr>
                  <a:t>                                     is </a:t>
                </a:r>
                <a:r>
                  <a:rPr lang="nl-NL" sz="1800" b="0" dirty="0">
                    <a:solidFill>
                      <a:schemeClr val="tx1"/>
                    </a:solidFill>
                    <a:latin typeface="Arial" charset="0"/>
                    <a:cs typeface="Times New Roman" charset="0"/>
                  </a:rPr>
                  <a:t>te schatten met de Hubble-methode: </a:t>
                </a:r>
                <a:r>
                  <a:rPr lang="nl-NL" sz="1800" b="0" dirty="0" smtClean="0">
                    <a:solidFill>
                      <a:schemeClr val="tx1"/>
                    </a:solidFill>
                    <a:latin typeface="Arial" charset="0"/>
                    <a:cs typeface="Times New Roman" charset="0"/>
                  </a:rPr>
                  <a:t>                                                          uit </a:t>
                </a:r>
                <a:r>
                  <a:rPr lang="nl-NL" sz="1800" b="0" dirty="0">
                    <a:solidFill>
                      <a:schemeClr val="tx1"/>
                    </a:solidFill>
                    <a:latin typeface="Arial" charset="0"/>
                    <a:cs typeface="Times New Roman" charset="0"/>
                  </a:rPr>
                  <a:t>de dopplerverschuiving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800" b="0" i="0">
                        <a:solidFill>
                          <a:schemeClr val="tx1"/>
                        </a:solidFill>
                        <a:latin typeface="Cambria Math"/>
                        <a:cs typeface="Times New Roman" charset="0"/>
                      </a:rPr>
                      <m:t>Δ</m:t>
                    </m:r>
                    <m:r>
                      <a:rPr lang="el-GR" sz="1800" b="0" i="1">
                        <a:solidFill>
                          <a:schemeClr val="tx1"/>
                        </a:solidFill>
                        <a:latin typeface="Cambria Math"/>
                        <a:cs typeface="Times New Roman" charset="0"/>
                      </a:rPr>
                      <m:t>𝜆</m:t>
                    </m:r>
                  </m:oMath>
                </a14:m>
                <a:r>
                  <a:rPr lang="nl-NL" sz="1800" b="0" i="1" dirty="0">
                    <a:solidFill>
                      <a:schemeClr val="tx1"/>
                    </a:solidFill>
                    <a:latin typeface="Arial" charset="0"/>
                    <a:cs typeface="Times New Roman" charset="0"/>
                  </a:rPr>
                  <a:t> </a:t>
                </a:r>
                <a:r>
                  <a:rPr lang="nl-NL" sz="1800" b="0" dirty="0">
                    <a:solidFill>
                      <a:schemeClr val="tx1"/>
                    </a:solidFill>
                    <a:latin typeface="Arial" charset="0"/>
                    <a:cs typeface="Times New Roman" charset="0"/>
                  </a:rPr>
                  <a:t>volgt de radiale snelheid</a:t>
                </a:r>
                <a:r>
                  <a:rPr lang="nl-NL" sz="1800" b="0" i="1" dirty="0">
                    <a:solidFill>
                      <a:schemeClr val="tx1"/>
                    </a:solidFill>
                    <a:latin typeface="Arial" charset="0"/>
                    <a:cs typeface="Times New Roman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1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charset="0"/>
                          </a:rPr>
                        </m:ctrlPr>
                      </m:sSubPr>
                      <m:e>
                        <m:r>
                          <a:rPr lang="nl-NL" sz="1800" b="0" i="1">
                            <a:solidFill>
                              <a:schemeClr val="tx1"/>
                            </a:solidFill>
                            <a:latin typeface="Cambria Math"/>
                            <a:cs typeface="Times New Roman" charset="0"/>
                          </a:rPr>
                          <m:t>𝑣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nl-NL" sz="1800" b="0" i="0">
                            <a:solidFill>
                              <a:schemeClr val="tx1"/>
                            </a:solidFill>
                            <a:latin typeface="Cambria Math"/>
                            <a:cs typeface="Times New Roman" charset="0"/>
                          </a:rPr>
                          <m:t>r</m:t>
                        </m:r>
                      </m:sub>
                    </m:sSub>
                  </m:oMath>
                </a14:m>
                <a:r>
                  <a:rPr lang="nl-NL" sz="1800" b="0" dirty="0">
                    <a:solidFill>
                      <a:schemeClr val="tx1"/>
                    </a:solidFill>
                    <a:latin typeface="Arial" charset="0"/>
                    <a:cs typeface="Times New Roman" charset="0"/>
                  </a:rPr>
                  <a:t>,</a:t>
                </a:r>
                <a:r>
                  <a:rPr lang="nl-NL" sz="1800" b="0" i="1" dirty="0">
                    <a:solidFill>
                      <a:schemeClr val="tx1"/>
                    </a:solidFill>
                    <a:latin typeface="Arial" charset="0"/>
                    <a:cs typeface="Times New Roman" charset="0"/>
                  </a:rPr>
                  <a:t> </a:t>
                </a:r>
                <a:r>
                  <a:rPr lang="nl-NL" sz="1800" b="0" i="1" dirty="0" smtClean="0">
                    <a:solidFill>
                      <a:schemeClr val="tx1"/>
                    </a:solidFill>
                    <a:latin typeface="Arial" charset="0"/>
                    <a:cs typeface="Times New Roman" charset="0"/>
                  </a:rPr>
                  <a:t>                                    </a:t>
                </a:r>
                <a:r>
                  <a:rPr lang="nl-NL" sz="1800" b="0" dirty="0" smtClean="0">
                    <a:solidFill>
                      <a:schemeClr val="tx1"/>
                    </a:solidFill>
                    <a:latin typeface="Arial" charset="0"/>
                    <a:cs typeface="Times New Roman" charset="0"/>
                  </a:rPr>
                  <a:t>uit</a:t>
                </a:r>
                <a:r>
                  <a:rPr lang="nl-NL" sz="1800" b="0" i="1" dirty="0" smtClean="0">
                    <a:solidFill>
                      <a:schemeClr val="tx1"/>
                    </a:solidFill>
                    <a:latin typeface="Arial" charset="0"/>
                    <a:cs typeface="Times New Roman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1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charset="0"/>
                          </a:rPr>
                        </m:ctrlPr>
                      </m:sSubPr>
                      <m:e>
                        <m:r>
                          <a:rPr lang="nl-NL" sz="1800" b="0" i="1">
                            <a:solidFill>
                              <a:schemeClr val="tx1"/>
                            </a:solidFill>
                            <a:latin typeface="Cambria Math"/>
                            <a:cs typeface="Times New Roman" charset="0"/>
                          </a:rPr>
                          <m:t>𝑣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nl-NL" sz="1800" b="0" i="0">
                            <a:solidFill>
                              <a:schemeClr val="tx1"/>
                            </a:solidFill>
                            <a:latin typeface="Cambria Math"/>
                            <a:cs typeface="Times New Roman" charset="0"/>
                          </a:rPr>
                          <m:t>r</m:t>
                        </m:r>
                      </m:sub>
                    </m:sSub>
                  </m:oMath>
                </a14:m>
                <a:r>
                  <a:rPr lang="nl-NL" sz="1800" b="0" i="1" dirty="0">
                    <a:solidFill>
                      <a:schemeClr val="tx1"/>
                    </a:solidFill>
                    <a:latin typeface="Arial" charset="0"/>
                    <a:cs typeface="Times New Roman" charset="0"/>
                  </a:rPr>
                  <a:t> </a:t>
                </a:r>
                <a:r>
                  <a:rPr lang="nl-NL" sz="1800" b="0" dirty="0">
                    <a:solidFill>
                      <a:schemeClr val="tx1"/>
                    </a:solidFill>
                    <a:latin typeface="Arial" charset="0"/>
                    <a:cs typeface="Times New Roman" charset="0"/>
                  </a:rPr>
                  <a:t>volgt met de wet van Hubble de afstand</a:t>
                </a:r>
                <a:r>
                  <a:rPr lang="nl-NL" sz="1800" b="0" i="1" dirty="0">
                    <a:solidFill>
                      <a:schemeClr val="tx1"/>
                    </a:solidFill>
                    <a:latin typeface="Arial" charset="0"/>
                    <a:cs typeface="Times New Roman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1800" b="0" i="1" smtClean="0">
                        <a:solidFill>
                          <a:schemeClr val="tx1"/>
                        </a:solidFill>
                        <a:latin typeface="Cambria Math"/>
                        <a:cs typeface="Times New Roman" charset="0"/>
                      </a:rPr>
                      <m:t>𝑑</m:t>
                    </m:r>
                    <m:r>
                      <a:rPr lang="nl-NL" sz="1800" b="0" i="1" smtClean="0">
                        <a:solidFill>
                          <a:schemeClr val="tx1"/>
                        </a:solidFill>
                        <a:latin typeface="Cambria Math"/>
                        <a:cs typeface="Times New Roman" charset="0"/>
                      </a:rPr>
                      <m:t>.</m:t>
                    </m:r>
                  </m:oMath>
                </a14:m>
                <a:endParaRPr lang="nl-NL" sz="1800" b="0" dirty="0">
                  <a:solidFill>
                    <a:schemeClr val="tx1"/>
                  </a:solidFill>
                  <a:latin typeface="Arial" charset="0"/>
                  <a:cs typeface="Times New Roman" charset="0"/>
                </a:endParaRPr>
              </a:p>
              <a:p>
                <a:pPr>
                  <a:buClr>
                    <a:srgbClr val="0000FF"/>
                  </a:buClr>
                </a:pPr>
                <a:endParaRPr lang="nl-NL" sz="1800" b="0" dirty="0">
                  <a:solidFill>
                    <a:schemeClr val="tx1"/>
                  </a:solidFill>
                  <a:latin typeface="Arial" charset="0"/>
                  <a:cs typeface="Times New Roman" charset="0"/>
                </a:endParaRPr>
              </a:p>
              <a:p>
                <a:pPr>
                  <a:lnSpc>
                    <a:spcPct val="100000"/>
                  </a:lnSpc>
                  <a:spcAft>
                    <a:spcPts val="0"/>
                  </a:spcAft>
                  <a:buClr>
                    <a:srgbClr val="0000FF"/>
                  </a:buClr>
                </a:pPr>
                <a:endParaRPr lang="nl-NL" sz="1800" b="0" dirty="0">
                  <a:solidFill>
                    <a:schemeClr val="tx1"/>
                  </a:solidFill>
                  <a:latin typeface="Arial" charset="0"/>
                  <a:cs typeface="Times New Roman" charset="0"/>
                </a:endParaRPr>
              </a:p>
              <a:p>
                <a:pPr>
                  <a:lnSpc>
                    <a:spcPct val="100000"/>
                  </a:lnSpc>
                  <a:spcAft>
                    <a:spcPts val="0"/>
                  </a:spcAft>
                  <a:buClr>
                    <a:srgbClr val="0000FF"/>
                  </a:buClr>
                </a:pPr>
                <a:endParaRPr lang="nl-NL" sz="1800" b="0" dirty="0">
                  <a:solidFill>
                    <a:schemeClr val="tx1"/>
                  </a:solidFill>
                  <a:latin typeface="Arial" charset="0"/>
                </a:endParaRPr>
              </a:p>
              <a:p>
                <a:pPr>
                  <a:lnSpc>
                    <a:spcPct val="100000"/>
                  </a:lnSpc>
                  <a:spcAft>
                    <a:spcPts val="0"/>
                  </a:spcAft>
                  <a:buClr>
                    <a:srgbClr val="0000FF"/>
                  </a:buClr>
                </a:pPr>
                <a:endParaRPr lang="nl-NL" sz="1800" b="0" dirty="0">
                  <a:solidFill>
                    <a:schemeClr val="tx1"/>
                  </a:solidFill>
                  <a:latin typeface="Arial" charset="0"/>
                  <a:cs typeface="Times New Roman" charset="0"/>
                </a:endParaRPr>
              </a:p>
              <a:p>
                <a:pPr>
                  <a:buClr>
                    <a:srgbClr val="0000FF"/>
                  </a:buClr>
                </a:pPr>
                <a:endParaRPr lang="nl-NL" sz="1800" b="0" dirty="0">
                  <a:solidFill>
                    <a:schemeClr val="tx1"/>
                  </a:solidFill>
                  <a:latin typeface="Arial" charset="0"/>
                  <a:cs typeface="Times New Roman" charset="0"/>
                </a:endParaRPr>
              </a:p>
              <a:p>
                <a:endParaRPr lang="en-US" sz="1800" dirty="0">
                  <a:solidFill>
                    <a:srgbClr val="548DD4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>
                  <a:spcAft>
                    <a:spcPts val="0"/>
                  </a:spcAft>
                  <a:buClr>
                    <a:srgbClr val="0000FF"/>
                  </a:buClr>
                </a:pPr>
                <a:r>
                  <a:rPr lang="nl-NL" sz="1800" b="0" dirty="0" smtClean="0">
                    <a:solidFill>
                      <a:schemeClr val="tx1"/>
                    </a:solidFill>
                    <a:latin typeface="Arial" charset="0"/>
                    <a:cs typeface="Times New Roman" charset="0"/>
                  </a:rPr>
                  <a:t> </a:t>
                </a:r>
                <a:endParaRPr lang="nl-NL" sz="1800" b="0" dirty="0">
                  <a:solidFill>
                    <a:schemeClr val="tx1"/>
                  </a:solidFill>
                  <a:latin typeface="Arial" charset="0"/>
                  <a:cs typeface="Times New Roman" charset="0"/>
                </a:endParaRPr>
              </a:p>
              <a:p>
                <a:pPr>
                  <a:spcAft>
                    <a:spcPts val="0"/>
                  </a:spcAft>
                  <a:buClr>
                    <a:srgbClr val="0000FF"/>
                  </a:buClr>
                </a:pPr>
                <a:endParaRPr lang="nl-NL" sz="1800" b="0" dirty="0">
                  <a:solidFill>
                    <a:schemeClr val="tx1"/>
                  </a:solidFill>
                  <a:latin typeface="Arial" charset="0"/>
                  <a:cs typeface="Times New Roman" charset="0"/>
                </a:endParaRPr>
              </a:p>
              <a:p>
                <a:pPr>
                  <a:spcAft>
                    <a:spcPts val="0"/>
                  </a:spcAft>
                </a:pPr>
                <a:endParaRPr lang="nl-NL" sz="1800" b="0" dirty="0" smtClean="0">
                  <a:solidFill>
                    <a:schemeClr val="tx1"/>
                  </a:solidFill>
                  <a:latin typeface="Arial" charset="0"/>
                  <a:cs typeface="Times New Roman" charset="0"/>
                </a:endParaRPr>
              </a:p>
              <a:p>
                <a:endParaRPr lang="nl-NL" sz="1800" b="0" dirty="0">
                  <a:solidFill>
                    <a:schemeClr val="tx1"/>
                  </a:solidFill>
                  <a:latin typeface="Arial" charset="0"/>
                  <a:cs typeface="Times New Roman" charset="0"/>
                </a:endParaRPr>
              </a:p>
              <a:p>
                <a:r>
                  <a:rPr lang="nl-NL" sz="1800" b="0" dirty="0" smtClean="0">
                    <a:solidFill>
                      <a:schemeClr val="tx1"/>
                    </a:solidFill>
                    <a:latin typeface="Arial" charset="0"/>
                    <a:cs typeface="Times New Roman" charset="0"/>
                  </a:rPr>
                  <a:t> </a:t>
                </a:r>
                <a:endParaRPr lang="nl-NL" sz="1800" b="0" i="1" dirty="0" smtClean="0">
                  <a:solidFill>
                    <a:schemeClr val="tx1"/>
                  </a:solidFill>
                  <a:latin typeface="Arial" charset="0"/>
                  <a:cs typeface="Times New Roman" charset="0"/>
                </a:endParaRPr>
              </a:p>
              <a:p>
                <a:endParaRPr lang="nl-NL" sz="1800" i="1" dirty="0">
                  <a:solidFill>
                    <a:schemeClr val="tx1"/>
                  </a:solidFill>
                  <a:latin typeface="Arial" charset="0"/>
                  <a:cs typeface="Times New Roman" charset="0"/>
                </a:endParaRPr>
              </a:p>
              <a:p>
                <a:endParaRPr lang="nl-NL" sz="1800" i="1" dirty="0" smtClean="0">
                  <a:solidFill>
                    <a:schemeClr val="tx1"/>
                  </a:solidFill>
                  <a:latin typeface="Arial" charset="0"/>
                  <a:cs typeface="Times New Roman" charset="0"/>
                </a:endParaRPr>
              </a:p>
              <a:p>
                <a:endParaRPr lang="nl-NL" sz="1800" i="1" dirty="0" smtClean="0">
                  <a:solidFill>
                    <a:schemeClr val="tx1"/>
                  </a:solidFill>
                  <a:latin typeface="Arial" charset="0"/>
                  <a:cs typeface="Times New Roman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nl-NL" sz="1800" b="0" dirty="0" smtClean="0">
                    <a:solidFill>
                      <a:schemeClr val="tx1"/>
                    </a:solidFill>
                    <a:latin typeface="Arial" charset="0"/>
                    <a:cs typeface="Times New Roman" charset="0"/>
                  </a:rPr>
                  <a:t>  </a:t>
                </a:r>
                <a:endParaRPr lang="nl-NL" sz="1800" b="0" dirty="0">
                  <a:solidFill>
                    <a:schemeClr val="tx1"/>
                  </a:solidFill>
                  <a:latin typeface="Arial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5576" y="1124744"/>
                <a:ext cx="7826224" cy="5544616"/>
              </a:xfrm>
              <a:blipFill rotWithShape="0">
                <a:blip r:embed="rId2"/>
                <a:stretch>
                  <a:fillRect l="-1869" t="-990" r="-1425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597979" y="592736"/>
            <a:ext cx="4974015" cy="397864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Astrofysica </a:t>
            </a:r>
            <a:r>
              <a:rPr lang="en-US" dirty="0" smtClean="0">
                <a:latin typeface="+mj-lt"/>
                <a:cs typeface="Times New Roman" panose="02020603050405020304" pitchFamily="18" charset="0"/>
              </a:rPr>
              <a:t>|</a:t>
            </a:r>
            <a:r>
              <a:rPr lang="en-US" sz="16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+mj-lt"/>
                <a:cs typeface="Times New Roman" panose="02020603050405020304" pitchFamily="18" charset="0"/>
              </a:rPr>
              <a:t>vwo</a:t>
            </a:r>
            <a:r>
              <a:rPr lang="en-US" sz="16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+mj-lt"/>
                <a:cs typeface="Times New Roman" panose="02020603050405020304" pitchFamily="18" charset="0"/>
              </a:rPr>
              <a:t>|</a:t>
            </a:r>
            <a:r>
              <a:rPr lang="en-US" sz="16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+mj-lt"/>
                <a:cs typeface="Times New Roman" panose="02020603050405020304" pitchFamily="18" charset="0"/>
              </a:rPr>
              <a:t>Samenvatting   </a:t>
            </a:r>
            <a:endParaRPr lang="en-US" dirty="0">
              <a:latin typeface="+mj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47004" y="391275"/>
            <a:ext cx="950975" cy="565235"/>
          </a:xfrm>
        </p:spPr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13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Zonnestelsel en heelal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kstvak 12"/>
              <p:cNvSpPr txBox="1"/>
              <p:nvPr/>
            </p:nvSpPr>
            <p:spPr>
              <a:xfrm>
                <a:off x="6732239" y="4794980"/>
                <a:ext cx="1974127" cy="1384995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r>
                  <a:rPr lang="nl-NL" sz="1200" b="1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WET VAN HUBBLE</a:t>
                </a:r>
              </a:p>
              <a:p>
                <a:r>
                  <a:rPr lang="nl-NL" sz="12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 vluchtsnelheid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1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nl-NL" sz="1200" b="0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𝑣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nl-NL" sz="1200" b="0" i="0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r</m:t>
                        </m:r>
                      </m:sub>
                    </m:sSub>
                  </m:oMath>
                </a14:m>
                <a:r>
                  <a:rPr lang="nl-NL" sz="12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van sterrenstelsels is evenredig met hun afstand </a:t>
                </a:r>
                <a14:m>
                  <m:oMath xmlns:m="http://schemas.openxmlformats.org/officeDocument/2006/math">
                    <m:r>
                      <a:rPr lang="nl-NL" sz="1200" b="0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nl-NL" sz="12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nl-NL" sz="12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nl-NL" sz="1200" b="1" i="1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𝒗</m:t>
                        </m:r>
                      </m:e>
                      <m:sub>
                        <m:r>
                          <a:rPr lang="nl-NL" sz="1200" b="1" i="0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𝐫</m:t>
                        </m:r>
                      </m:sub>
                    </m:sSub>
                    <m:r>
                      <a:rPr lang="nl-NL" sz="1200" b="1" i="1" smtClean="0">
                        <a:solidFill>
                          <a:srgbClr val="7030A0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nl-NL" sz="1200" b="1" i="1" smtClean="0">
                        <a:solidFill>
                          <a:srgbClr val="7030A0"/>
                        </a:solidFill>
                        <a:latin typeface="Cambria Math"/>
                        <a:cs typeface="Arial" panose="020B0604020202020204" pitchFamily="34" charset="0"/>
                      </a:rPr>
                      <m:t>𝑯</m:t>
                    </m:r>
                    <m:r>
                      <a:rPr lang="nl-NL" sz="1200" b="1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∙</m:t>
                    </m:r>
                    <m:r>
                      <a:rPr lang="nl-NL" sz="1200" b="1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𝒅</m:t>
                    </m:r>
                  </m:oMath>
                </a14:m>
                <a:r>
                  <a:rPr lang="nl-NL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nl-NL" sz="12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 deze formule is </a:t>
                </a:r>
                <a14:m>
                  <m:oMath xmlns:m="http://schemas.openxmlformats.org/officeDocument/2006/math">
                    <m:r>
                      <a:rPr lang="nl-NL" sz="1200" b="0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𝐻</m:t>
                    </m:r>
                  </m:oMath>
                </a14:m>
                <a:r>
                  <a:rPr lang="nl-NL" sz="12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de constante van Hubble.</a:t>
                </a:r>
                <a:endParaRPr lang="nl-NL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Tekstvak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2239" y="4794980"/>
                <a:ext cx="1974127" cy="1384995"/>
              </a:xfrm>
              <a:prstGeom prst="rect">
                <a:avLst/>
              </a:prstGeom>
              <a:blipFill rotWithShape="0">
                <a:blip r:embed="rId3"/>
                <a:stretch>
                  <a:fillRect l="-4630" t="-881" r="-309" b="-2203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2161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55576" y="1124744"/>
            <a:ext cx="7920880" cy="5210822"/>
          </a:xfrm>
        </p:spPr>
        <p:txBody>
          <a:bodyPr/>
          <a:lstStyle/>
          <a:p>
            <a:r>
              <a:rPr lang="en-US" sz="1800" dirty="0" smtClean="0">
                <a:solidFill>
                  <a:srgbClr val="548DD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Straling uit het heelal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nl-NL" sz="1800" b="0" dirty="0">
                <a:solidFill>
                  <a:schemeClr val="tx1"/>
                </a:solidFill>
                <a:latin typeface="Arial" charset="0"/>
                <a:cs typeface="Times New Roman" charset="0"/>
              </a:rPr>
              <a:t>Vanuit het heelal nemen we op aarde alle soorten straling </a:t>
            </a:r>
            <a:r>
              <a:rPr lang="nl-NL" sz="1800" b="0" dirty="0" smtClean="0">
                <a:solidFill>
                  <a:schemeClr val="tx1"/>
                </a:solidFill>
                <a:latin typeface="Arial" charset="0"/>
                <a:cs typeface="Times New Roman" charset="0"/>
              </a:rPr>
              <a:t>                                     uit </a:t>
            </a:r>
            <a:r>
              <a:rPr lang="nl-NL" sz="1800" b="0" dirty="0">
                <a:solidFill>
                  <a:schemeClr val="tx1"/>
                </a:solidFill>
                <a:latin typeface="Arial" charset="0"/>
                <a:cs typeface="Times New Roman" charset="0"/>
              </a:rPr>
              <a:t>het elektromagnetisch spectrum </a:t>
            </a:r>
            <a:r>
              <a:rPr lang="nl-NL" sz="1800" b="0" dirty="0" smtClean="0">
                <a:solidFill>
                  <a:schemeClr val="tx1"/>
                </a:solidFill>
                <a:latin typeface="Arial" charset="0"/>
                <a:cs typeface="Times New Roman" charset="0"/>
              </a:rPr>
              <a:t>waar.</a:t>
            </a:r>
          </a:p>
          <a:p>
            <a:endParaRPr lang="nl-NL" sz="1800" b="0" dirty="0">
              <a:solidFill>
                <a:schemeClr val="tx1"/>
              </a:solidFill>
              <a:latin typeface="Arial" charset="0"/>
              <a:cs typeface="Times New Roman" charset="0"/>
            </a:endParaRPr>
          </a:p>
          <a:p>
            <a:r>
              <a:rPr lang="nl-NL" sz="1800" b="0" dirty="0" smtClean="0">
                <a:solidFill>
                  <a:schemeClr val="tx1"/>
                </a:solidFill>
                <a:latin typeface="Arial" charset="0"/>
                <a:cs typeface="Times New Roman" charset="0"/>
              </a:rPr>
              <a:t> </a:t>
            </a:r>
            <a:endParaRPr lang="nl-NL" sz="1800" b="0" i="1" dirty="0" smtClean="0">
              <a:solidFill>
                <a:schemeClr val="tx1"/>
              </a:solidFill>
              <a:latin typeface="Arial" charset="0"/>
              <a:cs typeface="Times New Roman" charset="0"/>
            </a:endParaRPr>
          </a:p>
          <a:p>
            <a:endParaRPr lang="nl-NL" sz="1800" i="1" dirty="0">
              <a:solidFill>
                <a:schemeClr val="tx1"/>
              </a:solidFill>
              <a:latin typeface="Arial" charset="0"/>
              <a:cs typeface="Times New Roman" charset="0"/>
            </a:endParaRPr>
          </a:p>
          <a:p>
            <a:endParaRPr lang="nl-NL" sz="1800" i="1" dirty="0" smtClean="0">
              <a:solidFill>
                <a:schemeClr val="tx1"/>
              </a:solidFill>
              <a:latin typeface="Arial" charset="0"/>
              <a:cs typeface="Times New Roman" charset="0"/>
            </a:endParaRPr>
          </a:p>
          <a:p>
            <a:endParaRPr lang="nl-NL" sz="1800" i="1" dirty="0" smtClean="0">
              <a:solidFill>
                <a:schemeClr val="tx1"/>
              </a:solidFill>
              <a:latin typeface="Arial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nl-NL" sz="1800" b="0" dirty="0">
                <a:solidFill>
                  <a:schemeClr val="tx1"/>
                </a:solidFill>
                <a:latin typeface="Arial" charset="0"/>
                <a:cs typeface="Times New Roman" charset="0"/>
              </a:rPr>
              <a:t>De door een ster uitgezonden straling hangt af van zijn </a:t>
            </a:r>
            <a:r>
              <a:rPr lang="nl-NL" sz="1800" b="0" dirty="0" smtClean="0">
                <a:solidFill>
                  <a:schemeClr val="tx1"/>
                </a:solidFill>
                <a:latin typeface="Arial" charset="0"/>
                <a:cs typeface="Times New Roman" charset="0"/>
              </a:rPr>
              <a:t>                           temperatuur</a:t>
            </a:r>
            <a:r>
              <a:rPr lang="nl-NL" sz="1800" b="0" dirty="0">
                <a:solidFill>
                  <a:schemeClr val="tx1"/>
                </a:solidFill>
                <a:latin typeface="Arial" charset="0"/>
                <a:cs typeface="Times New Roman" charset="0"/>
              </a:rPr>
              <a:t>: hoe hoger de temperatuur is, des te kleiner </a:t>
            </a:r>
            <a:r>
              <a:rPr lang="nl-NL" sz="1800" b="0" dirty="0" smtClean="0">
                <a:solidFill>
                  <a:schemeClr val="tx1"/>
                </a:solidFill>
                <a:latin typeface="Arial" charset="0"/>
                <a:cs typeface="Times New Roman" charset="0"/>
              </a:rPr>
              <a:t>                                      is </a:t>
            </a:r>
            <a:r>
              <a:rPr lang="nl-NL" sz="1800" b="0" dirty="0">
                <a:solidFill>
                  <a:schemeClr val="tx1"/>
                </a:solidFill>
                <a:latin typeface="Arial" charset="0"/>
                <a:cs typeface="Times New Roman" charset="0"/>
              </a:rPr>
              <a:t>de golflengte waarbij de uitgezonden elektromagnetische </a:t>
            </a:r>
            <a:r>
              <a:rPr lang="nl-NL" sz="1800" b="0" dirty="0" smtClean="0">
                <a:solidFill>
                  <a:schemeClr val="tx1"/>
                </a:solidFill>
                <a:latin typeface="Arial" charset="0"/>
                <a:cs typeface="Times New Roman" charset="0"/>
              </a:rPr>
              <a:t>                               straling </a:t>
            </a:r>
            <a:r>
              <a:rPr lang="nl-NL" sz="1800" b="0" dirty="0">
                <a:solidFill>
                  <a:schemeClr val="tx1"/>
                </a:solidFill>
                <a:latin typeface="Arial" charset="0"/>
                <a:cs typeface="Times New Roman" charset="0"/>
              </a:rPr>
              <a:t>zijn maximum heeft</a:t>
            </a:r>
            <a:endParaRPr lang="nl-NL" sz="1800" b="0" dirty="0">
              <a:solidFill>
                <a:schemeClr val="tx1"/>
              </a:solidFill>
              <a:latin typeface="Arial" charset="0"/>
            </a:endParaRPr>
          </a:p>
          <a:p>
            <a:endParaRPr lang="nl-NL" sz="1800" i="1" dirty="0">
              <a:solidFill>
                <a:schemeClr val="tx1"/>
              </a:solidFill>
              <a:latin typeface="Arial" charset="0"/>
              <a:cs typeface="Times New Roman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</a:pPr>
            <a:endParaRPr lang="nl-NL" sz="1800" b="0" dirty="0" smtClean="0">
              <a:solidFill>
                <a:schemeClr val="tx1"/>
              </a:solidFill>
              <a:latin typeface="Arial" charset="0"/>
              <a:cs typeface="Times New Roman" charset="0"/>
            </a:endParaRPr>
          </a:p>
          <a:p>
            <a:pPr>
              <a:spcBef>
                <a:spcPts val="600"/>
              </a:spcBef>
              <a:spcAft>
                <a:spcPts val="0"/>
              </a:spcAft>
              <a:buClr>
                <a:srgbClr val="0000FF"/>
              </a:buClr>
            </a:pPr>
            <a:r>
              <a:rPr lang="nl-NL" sz="1800" b="0" dirty="0" smtClean="0">
                <a:solidFill>
                  <a:schemeClr val="tx1"/>
                </a:solidFill>
                <a:latin typeface="Arial" charset="0"/>
                <a:cs typeface="Times New Roman" charset="0"/>
              </a:rPr>
              <a:t> </a:t>
            </a:r>
            <a:endParaRPr lang="nl-NL" sz="1800" b="0" dirty="0">
              <a:solidFill>
                <a:schemeClr val="tx1"/>
              </a:solidFill>
              <a:latin typeface="Arial" charset="0"/>
              <a:cs typeface="Times New Roman" charset="0"/>
            </a:endParaRPr>
          </a:p>
          <a:p>
            <a:endParaRPr lang="en-US" sz="1800" b="0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597979" y="592736"/>
            <a:ext cx="4974015" cy="397864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Astrofysica </a:t>
            </a:r>
            <a:r>
              <a:rPr lang="en-US" dirty="0" smtClean="0">
                <a:latin typeface="+mj-lt"/>
                <a:cs typeface="Times New Roman" panose="02020603050405020304" pitchFamily="18" charset="0"/>
              </a:rPr>
              <a:t>|</a:t>
            </a:r>
            <a:r>
              <a:rPr lang="en-US" sz="16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+mj-lt"/>
                <a:cs typeface="Times New Roman" panose="02020603050405020304" pitchFamily="18" charset="0"/>
              </a:rPr>
              <a:t>vwo</a:t>
            </a:r>
            <a:r>
              <a:rPr lang="en-US" sz="16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+mj-lt"/>
                <a:cs typeface="Times New Roman" panose="02020603050405020304" pitchFamily="18" charset="0"/>
              </a:rPr>
              <a:t>|</a:t>
            </a:r>
            <a:r>
              <a:rPr lang="en-US" sz="16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+mj-lt"/>
                <a:cs typeface="Times New Roman" panose="02020603050405020304" pitchFamily="18" charset="0"/>
              </a:rPr>
              <a:t>Samenvatting   </a:t>
            </a:r>
            <a:endParaRPr lang="en-US" dirty="0">
              <a:latin typeface="+mj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47004" y="391275"/>
            <a:ext cx="950975" cy="565235"/>
          </a:xfrm>
        </p:spPr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13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Zonnestelsel en heelal</a:t>
            </a:r>
            <a:endParaRPr lang="en-US" dirty="0"/>
          </a:p>
        </p:txBody>
      </p:sp>
      <p:sp>
        <p:nvSpPr>
          <p:cNvPr id="10" name="Tekstvak 9"/>
          <p:cNvSpPr txBox="1"/>
          <p:nvPr/>
        </p:nvSpPr>
        <p:spPr>
          <a:xfrm>
            <a:off x="665076" y="4398723"/>
            <a:ext cx="32013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nl-NL" sz="1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Figuur 1</a:t>
            </a:r>
            <a:r>
              <a:rPr lang="nl-NL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Elektromagnetisch </a:t>
            </a:r>
            <a:r>
              <a:rPr lang="nl-NL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spectrum</a:t>
            </a:r>
          </a:p>
        </p:txBody>
      </p:sp>
      <p:grpSp>
        <p:nvGrpSpPr>
          <p:cNvPr id="12" name="Groep 11"/>
          <p:cNvGrpSpPr/>
          <p:nvPr/>
        </p:nvGrpSpPr>
        <p:grpSpPr>
          <a:xfrm>
            <a:off x="755576" y="2272246"/>
            <a:ext cx="5904000" cy="2174121"/>
            <a:chOff x="611560" y="4263110"/>
            <a:chExt cx="6012000" cy="2174121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11560" y="4370832"/>
              <a:ext cx="6012000" cy="2066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kstvak 13"/>
            <p:cNvSpPr txBox="1"/>
            <p:nvPr/>
          </p:nvSpPr>
          <p:spPr>
            <a:xfrm>
              <a:off x="904861" y="4263110"/>
              <a:ext cx="2874505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800" b="1" dirty="0" smtClean="0">
                  <a:latin typeface="Arial" pitchFamily="34" charset="0"/>
                  <a:cs typeface="Arial" pitchFamily="34" charset="0"/>
                </a:rPr>
                <a:t>      supernova            hete sterren    zon    jonge sterren</a:t>
              </a:r>
              <a:endParaRPr lang="nl-NL" sz="800" b="1" dirty="0">
                <a:latin typeface="Arial" pitchFamily="34" charset="0"/>
                <a:cs typeface="Arial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kstvak 14"/>
              <p:cNvSpPr txBox="1"/>
              <p:nvPr/>
            </p:nvSpPr>
            <p:spPr>
              <a:xfrm>
                <a:off x="6834863" y="1174397"/>
                <a:ext cx="2076255" cy="1569660"/>
              </a:xfrm>
              <a:prstGeom prst="rect">
                <a:avLst/>
              </a:prstGeom>
              <a:noFill/>
              <a:ln>
                <a:solidFill>
                  <a:srgbClr val="7030A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tabLst>
                    <a:tab pos="0" algn="l"/>
                  </a:tabLst>
                </a:pPr>
                <a:r>
                  <a:rPr lang="nl-NL" sz="1200" b="1" dirty="0" smtClean="0">
                    <a:solidFill>
                      <a:srgbClr val="548DD4"/>
                    </a:solidFill>
                    <a:latin typeface="Arial" pitchFamily="34" charset="0"/>
                    <a:cs typeface="Arial" pitchFamily="34" charset="0"/>
                  </a:rPr>
                  <a:t>ELEKTROMAGNETISCHE STRALING</a:t>
                </a:r>
              </a:p>
              <a:p>
                <a:pPr>
                  <a:tabLst>
                    <a:tab pos="0" algn="l"/>
                  </a:tabLst>
                </a:pPr>
                <a:r>
                  <a:rPr lang="nl-NL" sz="1200" dirty="0" smtClean="0">
                    <a:latin typeface="Arial" pitchFamily="34" charset="0"/>
                    <a:cs typeface="Arial" pitchFamily="34" charset="0"/>
                  </a:rPr>
                  <a:t>Verband golflengte en frequentie:</a:t>
                </a:r>
              </a:p>
              <a:p>
                <a:pPr>
                  <a:tabLst>
                    <a:tab pos="0" algn="l"/>
                  </a:tabLst>
                </a:pPr>
                <a:r>
                  <a:rPr lang="nl-NL" sz="1200" b="1" dirty="0">
                    <a:latin typeface="Arial" pitchFamily="34" charset="0"/>
                    <a:cs typeface="Arial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l-GR" sz="1200" b="1" i="1" smtClean="0">
                        <a:solidFill>
                          <a:srgbClr val="7030A0"/>
                        </a:solidFill>
                        <a:latin typeface="Cambria Math"/>
                        <a:cs typeface="Times New Roman" charset="0"/>
                      </a:rPr>
                      <m:t>𝝀</m:t>
                    </m:r>
                    <m:r>
                      <a:rPr lang="el-GR" sz="1200" b="1" i="1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Times New Roman" charset="0"/>
                      </a:rPr>
                      <m:t>∙</m:t>
                    </m:r>
                    <m:r>
                      <a:rPr lang="nl-NL" sz="1200" b="1" i="1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Times New Roman" charset="0"/>
                      </a:rPr>
                      <m:t>𝒇</m:t>
                    </m:r>
                    <m:r>
                      <a:rPr lang="nl-NL" sz="1200" b="1" i="1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Times New Roman" charset="0"/>
                      </a:rPr>
                      <m:t>=</m:t>
                    </m:r>
                    <m:r>
                      <a:rPr lang="nl-NL" sz="1200" b="1" i="1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Times New Roman" charset="0"/>
                      </a:rPr>
                      <m:t>𝒄</m:t>
                    </m:r>
                  </m:oMath>
                </a14:m>
                <a:endParaRPr lang="nl-NL" sz="1200" b="1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tabLst>
                    <a:tab pos="0" algn="l"/>
                  </a:tabLst>
                </a:pPr>
                <a:r>
                  <a:rPr lang="nl-NL" sz="1200" dirty="0" smtClean="0">
                    <a:latin typeface="Arial" pitchFamily="34" charset="0"/>
                    <a:cs typeface="Arial" pitchFamily="34" charset="0"/>
                  </a:rPr>
                  <a:t>Verband fotonenergie en frequentie:</a:t>
                </a:r>
              </a:p>
              <a:p>
                <a:pPr>
                  <a:tabLst>
                    <a:tab pos="0" algn="l"/>
                  </a:tabLst>
                </a:pPr>
                <a:r>
                  <a:rPr lang="nl-NL" sz="1200" b="1" dirty="0">
                    <a:latin typeface="Arial" pitchFamily="34" charset="0"/>
                    <a:cs typeface="Arial" pitchFamily="34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12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charset="0"/>
                          </a:rPr>
                        </m:ctrlPr>
                      </m:sSubPr>
                      <m:e>
                        <m:r>
                          <a:rPr lang="nl-NL" sz="1200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charset="0"/>
                          </a:rPr>
                          <m:t>𝑬</m:t>
                        </m:r>
                      </m:e>
                      <m:sub>
                        <m:r>
                          <a:rPr lang="nl-NL" sz="1200" b="1">
                            <a:solidFill>
                              <a:srgbClr val="7030A0"/>
                            </a:solidFill>
                            <a:latin typeface="Cambria Math"/>
                            <a:cs typeface="Times New Roman" charset="0"/>
                          </a:rPr>
                          <m:t>𝐟</m:t>
                        </m:r>
                      </m:sub>
                    </m:sSub>
                    <m:r>
                      <a:rPr lang="nl-NL" sz="1200" b="1" i="1">
                        <a:solidFill>
                          <a:srgbClr val="7030A0"/>
                        </a:solidFill>
                        <a:latin typeface="Cambria Math"/>
                        <a:cs typeface="Times New Roman" charset="0"/>
                      </a:rPr>
                      <m:t>=</m:t>
                    </m:r>
                    <m:r>
                      <a:rPr lang="nl-NL" sz="1200" b="1" i="1">
                        <a:solidFill>
                          <a:srgbClr val="7030A0"/>
                        </a:solidFill>
                        <a:latin typeface="Cambria Math"/>
                        <a:cs typeface="Times New Roman" charset="0"/>
                      </a:rPr>
                      <m:t>𝒉</m:t>
                    </m:r>
                    <m:r>
                      <a:rPr lang="nl-NL" sz="1200" b="1" i="1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Times New Roman" charset="0"/>
                      </a:rPr>
                      <m:t>∙</m:t>
                    </m:r>
                    <m:r>
                      <a:rPr lang="nl-NL" sz="1200" b="1" i="1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Times New Roman" charset="0"/>
                      </a:rPr>
                      <m:t>𝒇</m:t>
                    </m:r>
                  </m:oMath>
                </a14:m>
                <a:endParaRPr lang="nl-NL" sz="1200" b="1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5" name="Tekstvak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4863" y="1174397"/>
                <a:ext cx="2076255" cy="1569660"/>
              </a:xfrm>
              <a:prstGeom prst="rect">
                <a:avLst/>
              </a:prstGeom>
              <a:blipFill rotWithShape="0">
                <a:blip r:embed="rId3"/>
                <a:stretch>
                  <a:fillRect t="-386"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kstvak 15"/>
          <p:cNvSpPr txBox="1"/>
          <p:nvPr/>
        </p:nvSpPr>
        <p:spPr>
          <a:xfrm>
            <a:off x="6841780" y="2882542"/>
            <a:ext cx="2076255" cy="2308324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>
              <a:buClr>
                <a:srgbClr val="0000FF"/>
              </a:buClr>
            </a:pPr>
            <a:r>
              <a:rPr lang="nl-NL" sz="1200" b="1" dirty="0" smtClean="0">
                <a:solidFill>
                  <a:srgbClr val="7030A0"/>
                </a:solidFill>
                <a:latin typeface="Arial" charset="0"/>
                <a:cs typeface="Times New Roman" charset="0"/>
              </a:rPr>
              <a:t>ABSORPTIE IN DE AARD-ATMOSFEER</a:t>
            </a:r>
          </a:p>
          <a:p>
            <a:pPr>
              <a:buClr>
                <a:srgbClr val="0000FF"/>
              </a:buClr>
            </a:pPr>
            <a:r>
              <a:rPr lang="nl-NL" sz="1200" dirty="0" smtClean="0">
                <a:latin typeface="Arial" charset="0"/>
                <a:cs typeface="Times New Roman" charset="0"/>
              </a:rPr>
              <a:t>Zichtbaar licht en radio-golven zijn te detecteren vanaf het aardoppervlak.</a:t>
            </a:r>
          </a:p>
          <a:p>
            <a:pPr>
              <a:buClr>
                <a:srgbClr val="0000FF"/>
              </a:buClr>
            </a:pPr>
            <a:r>
              <a:rPr lang="nl-NL" sz="1200" dirty="0" smtClean="0">
                <a:latin typeface="Arial" charset="0"/>
                <a:cs typeface="Times New Roman" charset="0"/>
              </a:rPr>
              <a:t>De andere soorten straling worden geheel of gedeeltelijk geabsorbeerd door de aardatmosfeer, en zijn alleen te detecteren vanaf grote hoogte of met een satelliet</a:t>
            </a:r>
          </a:p>
        </p:txBody>
      </p:sp>
    </p:spTree>
    <p:extLst>
      <p:ext uri="{BB962C8B-B14F-4D97-AF65-F5344CB8AC3E}">
        <p14:creationId xmlns:p14="http://schemas.microsoft.com/office/powerpoint/2010/main" val="3668015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755576" y="1124744"/>
                <a:ext cx="7920880" cy="5544616"/>
              </a:xfrm>
            </p:spPr>
            <p:txBody>
              <a:bodyPr/>
              <a:lstStyle/>
              <a:p>
                <a:r>
                  <a:rPr lang="en-US" sz="1800" dirty="0" smtClean="0">
                    <a:solidFill>
                      <a:srgbClr val="548DD4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Stralingskromme</a:t>
                </a:r>
                <a:endParaRPr lang="en-US" sz="1800" dirty="0">
                  <a:solidFill>
                    <a:srgbClr val="548DD4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nl-NL" sz="1800" b="0" dirty="0" smtClean="0">
                    <a:solidFill>
                      <a:schemeClr val="tx1"/>
                    </a:solidFill>
                    <a:latin typeface="+mj-lt"/>
                    <a:cs typeface="Times New Roman" charset="0"/>
                  </a:rPr>
                  <a:t>In </a:t>
                </a:r>
                <a:r>
                  <a:rPr lang="nl-NL" sz="1800" b="0" dirty="0">
                    <a:solidFill>
                      <a:schemeClr val="tx1"/>
                    </a:solidFill>
                    <a:latin typeface="+mj-lt"/>
                    <a:cs typeface="Times New Roman" charset="0"/>
                  </a:rPr>
                  <a:t>de door een ster uitgezonden straling hangt de </a:t>
                </a:r>
                <a:r>
                  <a:rPr lang="nl-NL" sz="1800" b="0" dirty="0" smtClean="0">
                    <a:solidFill>
                      <a:schemeClr val="tx1"/>
                    </a:solidFill>
                    <a:latin typeface="+mj-lt"/>
                    <a:cs typeface="Times New Roman" charset="0"/>
                  </a:rPr>
                  <a:t>stralingsintensiteit </a:t>
                </a:r>
                <a:r>
                  <a:rPr lang="nl-NL" sz="1800" b="0" dirty="0">
                    <a:solidFill>
                      <a:schemeClr val="tx1"/>
                    </a:solidFill>
                    <a:latin typeface="+mj-lt"/>
                    <a:cs typeface="Times New Roman" charset="0"/>
                  </a:rPr>
                  <a:t>af van de </a:t>
                </a:r>
                <a:r>
                  <a:rPr lang="nl-NL" sz="1800" b="0" dirty="0" smtClean="0">
                    <a:solidFill>
                      <a:schemeClr val="tx1"/>
                    </a:solidFill>
                    <a:latin typeface="+mj-lt"/>
                    <a:cs typeface="Times New Roman" charset="0"/>
                  </a:rPr>
                  <a:t>golflengte.</a:t>
                </a:r>
              </a:p>
              <a:p>
                <a:pPr>
                  <a:spcAft>
                    <a:spcPts val="0"/>
                  </a:spcAft>
                </a:pPr>
                <a:r>
                  <a:rPr lang="nl-NL" sz="1800" b="0" dirty="0" smtClean="0">
                    <a:solidFill>
                      <a:schemeClr val="tx1"/>
                    </a:solidFill>
                    <a:latin typeface="+mj-lt"/>
                    <a:cs typeface="Times New Roman" charset="0"/>
                  </a:rPr>
                  <a:t>Het </a:t>
                </a:r>
                <a:r>
                  <a:rPr lang="nl-NL" sz="1800" b="0" dirty="0">
                    <a:solidFill>
                      <a:schemeClr val="tx1"/>
                    </a:solidFill>
                    <a:latin typeface="+mj-lt"/>
                    <a:cs typeface="Times New Roman" charset="0"/>
                  </a:rPr>
                  <a:t>verband tussen stralingsintensiteit </a:t>
                </a:r>
                <a14:m>
                  <m:oMath xmlns:m="http://schemas.openxmlformats.org/officeDocument/2006/math">
                    <m:r>
                      <a:rPr lang="nl-NL" sz="1800" b="0" i="1">
                        <a:solidFill>
                          <a:schemeClr val="tx1"/>
                        </a:solidFill>
                        <a:latin typeface="Cambria Math"/>
                        <a:cs typeface="Times New Roman" charset="0"/>
                      </a:rPr>
                      <m:t>𝐼</m:t>
                    </m:r>
                  </m:oMath>
                </a14:m>
                <a:r>
                  <a:rPr lang="nl-NL" sz="1800" b="0" dirty="0">
                    <a:solidFill>
                      <a:schemeClr val="tx1"/>
                    </a:solidFill>
                    <a:latin typeface="+mj-lt"/>
                    <a:cs typeface="Times New Roman" charset="0"/>
                  </a:rPr>
                  <a:t> en </a:t>
                </a:r>
                <a:r>
                  <a:rPr lang="nl-NL" sz="1800" b="0" dirty="0" smtClean="0">
                    <a:solidFill>
                      <a:schemeClr val="tx1"/>
                    </a:solidFill>
                    <a:latin typeface="+mj-lt"/>
                    <a:cs typeface="Times New Roman" charset="0"/>
                  </a:rPr>
                  <a:t>golflengte </a:t>
                </a:r>
                <a14:m>
                  <m:oMath xmlns:m="http://schemas.openxmlformats.org/officeDocument/2006/math">
                    <m:r>
                      <a:rPr lang="el-GR" sz="1800" b="0" i="1">
                        <a:solidFill>
                          <a:schemeClr val="tx1"/>
                        </a:solidFill>
                        <a:latin typeface="Cambria Math"/>
                        <a:cs typeface="Times New Roman" charset="0"/>
                      </a:rPr>
                      <m:t>𝜆</m:t>
                    </m:r>
                  </m:oMath>
                </a14:m>
                <a:r>
                  <a:rPr lang="nl-NL" sz="1800" b="0" dirty="0">
                    <a:solidFill>
                      <a:schemeClr val="tx1"/>
                    </a:solidFill>
                    <a:latin typeface="+mj-lt"/>
                    <a:cs typeface="Times New Roman" charset="0"/>
                  </a:rPr>
                  <a:t> wordt gegeven door de </a:t>
                </a:r>
                <a:r>
                  <a:rPr lang="nl-NL" sz="1800" b="0" dirty="0" smtClean="0">
                    <a:solidFill>
                      <a:schemeClr val="tx1"/>
                    </a:solidFill>
                    <a:latin typeface="+mj-lt"/>
                    <a:cs typeface="Times New Roman" charset="0"/>
                  </a:rPr>
                  <a:t>stralingskromme</a:t>
                </a:r>
                <a:r>
                  <a:rPr lang="nl-NL" sz="1800" b="0" i="1" dirty="0" smtClean="0">
                    <a:solidFill>
                      <a:schemeClr val="tx1"/>
                    </a:solidFill>
                    <a:latin typeface="+mj-lt"/>
                    <a:cs typeface="Times New Roman" charset="0"/>
                  </a:rPr>
                  <a:t>.</a:t>
                </a:r>
                <a:endParaRPr lang="nl-NL" sz="1800" b="0" i="1" dirty="0">
                  <a:solidFill>
                    <a:schemeClr val="tx1"/>
                  </a:solidFill>
                  <a:latin typeface="+mj-lt"/>
                  <a:cs typeface="Times New Roman" charset="0"/>
                </a:endParaRPr>
              </a:p>
              <a:p>
                <a:pPr>
                  <a:spcAft>
                    <a:spcPts val="0"/>
                  </a:spcAft>
                  <a:buClr>
                    <a:srgbClr val="0000FF"/>
                  </a:buClr>
                </a:pPr>
                <a:r>
                  <a:rPr lang="nl-NL" sz="1800" b="0" dirty="0">
                    <a:solidFill>
                      <a:schemeClr val="tx1"/>
                    </a:solidFill>
                    <a:latin typeface="+mj-lt"/>
                    <a:cs typeface="Times New Roman" charset="0"/>
                  </a:rPr>
                  <a:t>De stralingskromme is een goede benadering van </a:t>
                </a:r>
                <a:r>
                  <a:rPr lang="nl-NL" sz="1800" b="0" dirty="0" smtClean="0">
                    <a:solidFill>
                      <a:schemeClr val="tx1"/>
                    </a:solidFill>
                    <a:latin typeface="+mj-lt"/>
                    <a:cs typeface="Times New Roman" charset="0"/>
                  </a:rPr>
                  <a:t>een </a:t>
                </a:r>
                <a:r>
                  <a:rPr lang="nl-NL" sz="1800" b="0" dirty="0">
                    <a:solidFill>
                      <a:schemeClr val="tx1"/>
                    </a:solidFill>
                    <a:latin typeface="+mj-lt"/>
                    <a:cs typeface="Times New Roman" charset="0"/>
                  </a:rPr>
                  <a:t>planckkromme </a:t>
                </a:r>
              </a:p>
              <a:p>
                <a:pPr>
                  <a:spcAft>
                    <a:spcPts val="0"/>
                  </a:spcAft>
                </a:pPr>
                <a:endParaRPr lang="nl-NL" sz="1800" b="0" dirty="0" smtClean="0">
                  <a:solidFill>
                    <a:schemeClr val="tx1"/>
                  </a:solidFill>
                  <a:latin typeface="Arial" charset="0"/>
                  <a:cs typeface="Times New Roman" charset="0"/>
                </a:endParaRPr>
              </a:p>
              <a:p>
                <a:endParaRPr lang="nl-NL" sz="1800" b="0" dirty="0">
                  <a:solidFill>
                    <a:schemeClr val="tx1"/>
                  </a:solidFill>
                  <a:latin typeface="Arial" charset="0"/>
                  <a:cs typeface="Times New Roman" charset="0"/>
                </a:endParaRPr>
              </a:p>
              <a:p>
                <a:r>
                  <a:rPr lang="nl-NL" sz="1800" b="0" dirty="0" smtClean="0">
                    <a:solidFill>
                      <a:schemeClr val="tx1"/>
                    </a:solidFill>
                    <a:latin typeface="Arial" charset="0"/>
                    <a:cs typeface="Times New Roman" charset="0"/>
                  </a:rPr>
                  <a:t> </a:t>
                </a:r>
                <a:endParaRPr lang="nl-NL" sz="1800" b="0" i="1" dirty="0" smtClean="0">
                  <a:solidFill>
                    <a:schemeClr val="tx1"/>
                  </a:solidFill>
                  <a:latin typeface="Arial" charset="0"/>
                  <a:cs typeface="Times New Roman" charset="0"/>
                </a:endParaRPr>
              </a:p>
              <a:p>
                <a:endParaRPr lang="nl-NL" sz="1800" i="1" dirty="0">
                  <a:solidFill>
                    <a:schemeClr val="tx1"/>
                  </a:solidFill>
                  <a:latin typeface="Arial" charset="0"/>
                  <a:cs typeface="Times New Roman" charset="0"/>
                </a:endParaRPr>
              </a:p>
              <a:p>
                <a:endParaRPr lang="nl-NL" sz="1800" i="1" dirty="0" smtClean="0">
                  <a:solidFill>
                    <a:schemeClr val="tx1"/>
                  </a:solidFill>
                  <a:latin typeface="Arial" charset="0"/>
                  <a:cs typeface="Times New Roman" charset="0"/>
                </a:endParaRPr>
              </a:p>
              <a:p>
                <a:pPr>
                  <a:spcAft>
                    <a:spcPts val="0"/>
                  </a:spcAft>
                  <a:buClr>
                    <a:srgbClr val="0000FF"/>
                  </a:buClr>
                </a:pPr>
                <a:r>
                  <a:rPr lang="nl-NL" sz="1800" b="0" dirty="0" smtClean="0">
                    <a:solidFill>
                      <a:schemeClr val="tx1"/>
                    </a:solidFill>
                    <a:latin typeface="Arial" charset="0"/>
                    <a:cs typeface="Times New Roman" charset="0"/>
                  </a:rPr>
                  <a:t> </a:t>
                </a:r>
                <a:endParaRPr lang="nl-NL" sz="1800" b="0" dirty="0">
                  <a:solidFill>
                    <a:schemeClr val="tx1"/>
                  </a:solidFill>
                  <a:latin typeface="Arial" charset="0"/>
                  <a:cs typeface="Times New Roman" charset="0"/>
                </a:endParaRPr>
              </a:p>
              <a:p>
                <a:pPr marL="288000">
                  <a:spcAft>
                    <a:spcPts val="0"/>
                  </a:spcAft>
                  <a:buClr>
                    <a:srgbClr val="0000FF"/>
                  </a:buClr>
                </a:pPr>
                <a:r>
                  <a:rPr lang="nl-NL" sz="1800" b="0" dirty="0" smtClean="0">
                    <a:solidFill>
                      <a:schemeClr val="tx1"/>
                    </a:solidFill>
                    <a:latin typeface="Arial" charset="0"/>
                    <a:cs typeface="Times New Roman" charset="0"/>
                  </a:rPr>
                  <a:t> </a:t>
                </a:r>
                <a:endParaRPr lang="nl-NL" sz="1800" b="0" dirty="0">
                  <a:solidFill>
                    <a:schemeClr val="tx1"/>
                  </a:solidFill>
                  <a:latin typeface="Arial" charset="0"/>
                  <a:cs typeface="Times New Roman" charset="0"/>
                </a:endParaRPr>
              </a:p>
              <a:p>
                <a:endParaRPr lang="nl-NL" sz="1800" i="1" dirty="0" smtClean="0">
                  <a:solidFill>
                    <a:schemeClr val="tx1"/>
                  </a:solidFill>
                  <a:latin typeface="Arial" charset="0"/>
                  <a:cs typeface="Times New Roman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nl-NL" sz="1800" b="0" dirty="0" smtClean="0">
                    <a:solidFill>
                      <a:schemeClr val="tx1"/>
                    </a:solidFill>
                    <a:latin typeface="Arial" charset="0"/>
                    <a:cs typeface="Times New Roman" charset="0"/>
                  </a:rPr>
                  <a:t>  </a:t>
                </a:r>
                <a:endParaRPr lang="nl-NL" sz="1800" b="0" dirty="0">
                  <a:solidFill>
                    <a:schemeClr val="tx1"/>
                  </a:solidFill>
                  <a:latin typeface="Arial" charset="0"/>
                </a:endParaRPr>
              </a:p>
              <a:p>
                <a:endParaRPr lang="nl-NL" sz="1800" i="1" dirty="0">
                  <a:solidFill>
                    <a:schemeClr val="tx1"/>
                  </a:solidFill>
                  <a:latin typeface="Arial" charset="0"/>
                  <a:cs typeface="Times New Roman" charset="0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  <a:buClr>
                    <a:srgbClr val="0000FF"/>
                  </a:buClr>
                </a:pPr>
                <a:endParaRPr lang="nl-NL" sz="1800" b="0" dirty="0" smtClean="0">
                  <a:solidFill>
                    <a:schemeClr val="tx1"/>
                  </a:solidFill>
                  <a:latin typeface="Arial" charset="0"/>
                  <a:cs typeface="Times New Roman" charset="0"/>
                </a:endParaRPr>
              </a:p>
              <a:p>
                <a:pPr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</a:pPr>
                <a:r>
                  <a:rPr lang="nl-NL" sz="1800" b="0" dirty="0" smtClean="0">
                    <a:solidFill>
                      <a:schemeClr val="tx1"/>
                    </a:solidFill>
                    <a:latin typeface="Arial" charset="0"/>
                    <a:cs typeface="Times New Roman" charset="0"/>
                  </a:rPr>
                  <a:t> </a:t>
                </a:r>
                <a:endParaRPr lang="nl-NL" sz="1800" b="0" dirty="0">
                  <a:solidFill>
                    <a:schemeClr val="tx1"/>
                  </a:solidFill>
                  <a:latin typeface="Arial" charset="0"/>
                  <a:cs typeface="Times New Roman" charset="0"/>
                </a:endParaRPr>
              </a:p>
              <a:p>
                <a:endParaRPr lang="en-US" sz="1800" b="0" dirty="0" smtClean="0">
                  <a:solidFill>
                    <a:schemeClr val="tx1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5576" y="1124744"/>
                <a:ext cx="7920880" cy="5544616"/>
              </a:xfrm>
              <a:blipFill rotWithShape="0">
                <a:blip r:embed="rId2"/>
                <a:stretch>
                  <a:fillRect l="-1848" t="-990" r="-1848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597979" y="592736"/>
            <a:ext cx="4974015" cy="397864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Astrofysica </a:t>
            </a:r>
            <a:r>
              <a:rPr lang="en-US" dirty="0" smtClean="0">
                <a:latin typeface="+mj-lt"/>
                <a:cs typeface="Times New Roman" panose="02020603050405020304" pitchFamily="18" charset="0"/>
              </a:rPr>
              <a:t>|</a:t>
            </a:r>
            <a:r>
              <a:rPr lang="en-US" sz="16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+mj-lt"/>
                <a:cs typeface="Times New Roman" panose="02020603050405020304" pitchFamily="18" charset="0"/>
              </a:rPr>
              <a:t>vwo</a:t>
            </a:r>
            <a:r>
              <a:rPr lang="en-US" sz="16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+mj-lt"/>
                <a:cs typeface="Times New Roman" panose="02020603050405020304" pitchFamily="18" charset="0"/>
              </a:rPr>
              <a:t>|</a:t>
            </a:r>
            <a:r>
              <a:rPr lang="en-US" sz="16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+mj-lt"/>
                <a:cs typeface="Times New Roman" panose="02020603050405020304" pitchFamily="18" charset="0"/>
              </a:rPr>
              <a:t>Samenvatting   </a:t>
            </a:r>
            <a:endParaRPr lang="en-US" dirty="0">
              <a:latin typeface="+mj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47004" y="391275"/>
            <a:ext cx="950975" cy="565235"/>
          </a:xfrm>
        </p:spPr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13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Zonnestelsel en heelal</a:t>
            </a:r>
            <a:endParaRPr lang="en-US" dirty="0"/>
          </a:p>
        </p:txBody>
      </p:sp>
      <p:sp>
        <p:nvSpPr>
          <p:cNvPr id="10" name="Tekstvak 9"/>
          <p:cNvSpPr txBox="1"/>
          <p:nvPr/>
        </p:nvSpPr>
        <p:spPr>
          <a:xfrm>
            <a:off x="777278" y="5829517"/>
            <a:ext cx="53788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nl-NL" sz="1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Figuur 2</a:t>
            </a:r>
            <a:r>
              <a:rPr lang="nl-NL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Planckkromme bij verschillende waarden van de temperatuur</a:t>
            </a:r>
            <a:endParaRPr lang="nl-NL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0508" y="3443317"/>
            <a:ext cx="7312533" cy="2361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8029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755575" y="1124744"/>
                <a:ext cx="7848873" cy="5544616"/>
              </a:xfrm>
            </p:spPr>
            <p:txBody>
              <a:bodyPr/>
              <a:lstStyle/>
              <a:p>
                <a:r>
                  <a:rPr lang="en-US" sz="1800" dirty="0" smtClean="0">
                    <a:solidFill>
                      <a:srgbClr val="548DD4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Stralingskromme</a:t>
                </a:r>
                <a:endParaRPr lang="en-US" sz="1800" dirty="0">
                  <a:solidFill>
                    <a:srgbClr val="548DD4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>
                  <a:lnSpc>
                    <a:spcPct val="100000"/>
                  </a:lnSpc>
                  <a:spcAft>
                    <a:spcPts val="0"/>
                  </a:spcAft>
                  <a:buClr>
                    <a:srgbClr val="0000FF"/>
                  </a:buClr>
                </a:pPr>
                <a:r>
                  <a:rPr lang="nl-NL" sz="1800" b="0" dirty="0" smtClean="0">
                    <a:solidFill>
                      <a:schemeClr val="tx1"/>
                    </a:solidFill>
                    <a:latin typeface="Arial" charset="0"/>
                    <a:cs typeface="Times New Roman" charset="0"/>
                  </a:rPr>
                  <a:t>Voor </a:t>
                </a:r>
                <a:r>
                  <a:rPr lang="nl-NL" sz="1800" b="0" dirty="0">
                    <a:solidFill>
                      <a:schemeClr val="tx1"/>
                    </a:solidFill>
                    <a:latin typeface="Arial" charset="0"/>
                    <a:cs typeface="Times New Roman" charset="0"/>
                  </a:rPr>
                  <a:t>het verband tussen de oppervlaktetemperatuur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1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charset="0"/>
                          </a:rPr>
                        </m:ctrlPr>
                      </m:sSubPr>
                      <m:e>
                        <m:r>
                          <a:rPr lang="nl-NL" sz="1800" b="0" i="1">
                            <a:solidFill>
                              <a:schemeClr val="tx1"/>
                            </a:solidFill>
                            <a:latin typeface="Cambria Math"/>
                            <a:cs typeface="Times New Roman" charset="0"/>
                          </a:rPr>
                          <m:t>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nl-NL" sz="1800" b="0" i="0">
                            <a:solidFill>
                              <a:schemeClr val="tx1"/>
                            </a:solidFill>
                            <a:latin typeface="Cambria Math"/>
                            <a:cs typeface="Times New Roman" charset="0"/>
                          </a:rPr>
                          <m:t>eff</m:t>
                        </m:r>
                      </m:sub>
                    </m:sSub>
                  </m:oMath>
                </a14:m>
                <a:r>
                  <a:rPr lang="nl-NL" sz="1800" b="0" dirty="0">
                    <a:solidFill>
                      <a:schemeClr val="tx1"/>
                    </a:solidFill>
                    <a:latin typeface="Arial" charset="0"/>
                    <a:cs typeface="Times New Roman" charset="0"/>
                  </a:rPr>
                  <a:t> </a:t>
                </a:r>
                <a:r>
                  <a:rPr lang="nl-NL" sz="1800" b="0" dirty="0" smtClean="0">
                    <a:solidFill>
                      <a:schemeClr val="tx1"/>
                    </a:solidFill>
                    <a:latin typeface="Arial" charset="0"/>
                    <a:cs typeface="Times New Roman" charset="0"/>
                  </a:rPr>
                  <a:t>                                  en </a:t>
                </a:r>
                <a:r>
                  <a:rPr lang="nl-NL" sz="1800" b="0" dirty="0">
                    <a:solidFill>
                      <a:schemeClr val="tx1"/>
                    </a:solidFill>
                    <a:latin typeface="Arial" charset="0"/>
                    <a:cs typeface="Times New Roman" charset="0"/>
                  </a:rPr>
                  <a:t>de golflengte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1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charset="0"/>
                          </a:rPr>
                        </m:ctrlPr>
                      </m:sSubPr>
                      <m:e>
                        <m:r>
                          <a:rPr lang="el-GR" sz="1800" b="0" i="1">
                            <a:solidFill>
                              <a:schemeClr val="tx1"/>
                            </a:solidFill>
                            <a:latin typeface="Cambria Math"/>
                            <a:cs typeface="Times New Roman" charset="0"/>
                          </a:rPr>
                          <m:t>𝜆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nl-NL" sz="1800" b="0" i="0">
                            <a:solidFill>
                              <a:schemeClr val="tx1"/>
                            </a:solidFill>
                            <a:latin typeface="Cambria Math"/>
                            <a:cs typeface="Times New Roman" charset="0"/>
                          </a:rPr>
                          <m:t>max</m:t>
                        </m:r>
                      </m:sub>
                    </m:sSub>
                  </m:oMath>
                </a14:m>
                <a:r>
                  <a:rPr lang="nl-NL" sz="1800" b="0" dirty="0">
                    <a:solidFill>
                      <a:schemeClr val="tx1"/>
                    </a:solidFill>
                    <a:latin typeface="Arial" charset="0"/>
                    <a:cs typeface="Times New Roman" charset="0"/>
                  </a:rPr>
                  <a:t>van het stralingsmaximum geldt </a:t>
                </a:r>
                <a:r>
                  <a:rPr lang="nl-NL" sz="1800" b="0" dirty="0" smtClean="0">
                    <a:solidFill>
                      <a:schemeClr val="tx1"/>
                    </a:solidFill>
                    <a:latin typeface="Arial" charset="0"/>
                    <a:cs typeface="Times New Roman" charset="0"/>
                  </a:rPr>
                  <a:t>                                       de </a:t>
                </a:r>
                <a:r>
                  <a:rPr lang="nl-NL" sz="1800" b="0" dirty="0">
                    <a:solidFill>
                      <a:schemeClr val="tx1"/>
                    </a:solidFill>
                    <a:latin typeface="Arial" charset="0"/>
                    <a:cs typeface="Times New Roman" charset="0"/>
                  </a:rPr>
                  <a:t>wet van Wien:</a:t>
                </a:r>
                <a:endParaRPr lang="nl-NL" sz="1800" b="0" dirty="0" smtClean="0">
                  <a:solidFill>
                    <a:schemeClr val="tx1"/>
                  </a:solidFill>
                  <a:latin typeface="Arial" charset="0"/>
                  <a:cs typeface="Times New Roman" charset="0"/>
                </a:endParaRPr>
              </a:p>
              <a:p>
                <a:pPr>
                  <a:spcAft>
                    <a:spcPts val="0"/>
                  </a:spcAft>
                  <a:buClr>
                    <a:srgbClr val="0000FF"/>
                  </a:buClr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sz="18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Times New Roman" charset="0"/>
                            </a:rPr>
                          </m:ctrlPr>
                        </m:sSubPr>
                        <m:e>
                          <m:r>
                            <a:rPr lang="el-GR" sz="1800" b="1" i="1">
                              <a:solidFill>
                                <a:srgbClr val="7030A0"/>
                              </a:solidFill>
                              <a:latin typeface="Cambria Math"/>
                              <a:cs typeface="Times New Roman" charset="0"/>
                            </a:rPr>
                            <m:t>𝝀</m:t>
                          </m:r>
                        </m:e>
                        <m:sub>
                          <m:r>
                            <a:rPr lang="nl-NL" sz="1800" b="1" i="0">
                              <a:solidFill>
                                <a:srgbClr val="7030A0"/>
                              </a:solidFill>
                              <a:latin typeface="Cambria Math"/>
                              <a:cs typeface="Times New Roman" charset="0"/>
                            </a:rPr>
                            <m:t>𝐦𝐚𝐱</m:t>
                          </m:r>
                        </m:sub>
                      </m:sSub>
                      <m:r>
                        <a:rPr lang="nl-NL" sz="1800" b="1" i="1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  <a:cs typeface="Times New Roman" charset="0"/>
                        </a:rPr>
                        <m:t>∙</m:t>
                      </m:r>
                      <m:r>
                        <a:rPr lang="nl-NL" sz="1800" b="1" i="1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  <a:cs typeface="Times New Roman" charset="0"/>
                        </a:rPr>
                        <m:t>𝑻</m:t>
                      </m:r>
                      <m:r>
                        <a:rPr lang="nl-NL" sz="1800" b="1" i="1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  <a:cs typeface="Times New Roman" charset="0"/>
                        </a:rPr>
                        <m:t>=</m:t>
                      </m:r>
                      <m:sSub>
                        <m:sSubPr>
                          <m:ctrlPr>
                            <a:rPr lang="nl-NL" sz="1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Times New Roman" charset="0"/>
                            </a:rPr>
                          </m:ctrlPr>
                        </m:sSubPr>
                        <m:e>
                          <m:r>
                            <a:rPr lang="nl-NL" sz="1800" b="1" i="1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  <a:cs typeface="Times New Roman" charset="0"/>
                            </a:rPr>
                            <m:t>𝒌</m:t>
                          </m:r>
                        </m:e>
                        <m:sub>
                          <m:r>
                            <a:rPr lang="nl-NL" sz="1800" b="1" i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  <a:cs typeface="Times New Roman" charset="0"/>
                            </a:rPr>
                            <m:t>𝐖</m:t>
                          </m:r>
                        </m:sub>
                      </m:sSub>
                    </m:oMath>
                  </m:oMathPara>
                </a14:m>
                <a:endParaRPr lang="nl-NL" sz="1800" dirty="0" smtClean="0">
                  <a:solidFill>
                    <a:srgbClr val="7030A0"/>
                  </a:solidFill>
                  <a:latin typeface="Arial" charset="0"/>
                  <a:ea typeface="Cambria Math"/>
                  <a:cs typeface="Times New Roman" charset="0"/>
                </a:endParaRPr>
              </a:p>
              <a:p>
                <a:pPr>
                  <a:spcAft>
                    <a:spcPts val="0"/>
                  </a:spcAft>
                  <a:buClr>
                    <a:srgbClr val="0000FF"/>
                  </a:buClr>
                </a:pPr>
                <a:r>
                  <a:rPr lang="nl-NL" sz="1800" b="0" dirty="0">
                    <a:solidFill>
                      <a:schemeClr val="tx1"/>
                    </a:solidFill>
                    <a:latin typeface="Arial" charset="0"/>
                    <a:cs typeface="Times New Roman" charset="0"/>
                  </a:rPr>
                  <a:t>In deze formule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1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charset="0"/>
                          </a:rPr>
                        </m:ctrlPr>
                      </m:sSubPr>
                      <m:e>
                        <m:r>
                          <a:rPr lang="nl-NL" sz="1800" b="0" i="1">
                            <a:solidFill>
                              <a:schemeClr val="tx1"/>
                            </a:solidFill>
                            <a:latin typeface="Cambria Math"/>
                            <a:cs typeface="Times New Roman" charset="0"/>
                          </a:rPr>
                          <m:t>𝑘</m:t>
                        </m:r>
                      </m:e>
                      <m:sub>
                        <m:r>
                          <a:rPr lang="nl-NL" sz="1800" b="0" i="1">
                            <a:solidFill>
                              <a:schemeClr val="tx1"/>
                            </a:solidFill>
                            <a:latin typeface="Cambria Math"/>
                            <a:cs typeface="Times New Roman" charset="0"/>
                          </a:rPr>
                          <m:t>𝑊</m:t>
                        </m:r>
                      </m:sub>
                    </m:sSub>
                  </m:oMath>
                </a14:m>
                <a:r>
                  <a:rPr lang="nl-NL" sz="1800" b="0" dirty="0">
                    <a:solidFill>
                      <a:schemeClr val="tx1"/>
                    </a:solidFill>
                    <a:latin typeface="Arial" charset="0"/>
                    <a:cs typeface="Times New Roman" charset="0"/>
                  </a:rPr>
                  <a:t> de constante van Wien</a:t>
                </a:r>
              </a:p>
              <a:p>
                <a:pPr>
                  <a:spcAft>
                    <a:spcPts val="0"/>
                  </a:spcAft>
                </a:pPr>
                <a:endParaRPr lang="nl-NL" sz="1800" b="0" dirty="0">
                  <a:solidFill>
                    <a:schemeClr val="tx1"/>
                  </a:solidFill>
                  <a:latin typeface="+mj-lt"/>
                  <a:cs typeface="Times New Roman" charset="0"/>
                </a:endParaRPr>
              </a:p>
              <a:p>
                <a:pPr>
                  <a:spcAft>
                    <a:spcPts val="0"/>
                  </a:spcAft>
                </a:pPr>
                <a:endParaRPr lang="nl-NL" sz="1800" b="0" dirty="0" smtClean="0">
                  <a:solidFill>
                    <a:schemeClr val="tx1"/>
                  </a:solidFill>
                  <a:latin typeface="Arial" charset="0"/>
                  <a:cs typeface="Times New Roman" charset="0"/>
                </a:endParaRPr>
              </a:p>
              <a:p>
                <a:endParaRPr lang="nl-NL" sz="1800" b="0" dirty="0">
                  <a:solidFill>
                    <a:schemeClr val="tx1"/>
                  </a:solidFill>
                  <a:latin typeface="Arial" charset="0"/>
                  <a:cs typeface="Times New Roman" charset="0"/>
                </a:endParaRPr>
              </a:p>
              <a:p>
                <a:r>
                  <a:rPr lang="nl-NL" sz="1800" b="0" dirty="0" smtClean="0">
                    <a:solidFill>
                      <a:schemeClr val="tx1"/>
                    </a:solidFill>
                    <a:latin typeface="Arial" charset="0"/>
                    <a:cs typeface="Times New Roman" charset="0"/>
                  </a:rPr>
                  <a:t> </a:t>
                </a:r>
                <a:endParaRPr lang="nl-NL" sz="1800" b="0" i="1" dirty="0" smtClean="0">
                  <a:solidFill>
                    <a:schemeClr val="tx1"/>
                  </a:solidFill>
                  <a:latin typeface="Arial" charset="0"/>
                  <a:cs typeface="Times New Roman" charset="0"/>
                </a:endParaRPr>
              </a:p>
              <a:p>
                <a:endParaRPr lang="nl-NL" sz="1800" i="1" dirty="0">
                  <a:solidFill>
                    <a:schemeClr val="tx1"/>
                  </a:solidFill>
                  <a:latin typeface="Arial" charset="0"/>
                  <a:cs typeface="Times New Roman" charset="0"/>
                </a:endParaRPr>
              </a:p>
              <a:p>
                <a:endParaRPr lang="nl-NL" sz="1800" i="1" dirty="0" smtClean="0">
                  <a:solidFill>
                    <a:schemeClr val="tx1"/>
                  </a:solidFill>
                  <a:latin typeface="Arial" charset="0"/>
                  <a:cs typeface="Times New Roman" charset="0"/>
                </a:endParaRPr>
              </a:p>
              <a:p>
                <a:endParaRPr lang="nl-NL" sz="1800" i="1" dirty="0" smtClean="0">
                  <a:solidFill>
                    <a:schemeClr val="tx1"/>
                  </a:solidFill>
                  <a:latin typeface="Arial" charset="0"/>
                  <a:cs typeface="Times New Roman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nl-NL" sz="1800" b="0" dirty="0" smtClean="0">
                    <a:solidFill>
                      <a:schemeClr val="tx1"/>
                    </a:solidFill>
                    <a:latin typeface="Arial" charset="0"/>
                    <a:cs typeface="Times New Roman" charset="0"/>
                  </a:rPr>
                  <a:t>  </a:t>
                </a:r>
                <a:endParaRPr lang="nl-NL" sz="1800" b="0" dirty="0">
                  <a:solidFill>
                    <a:schemeClr val="tx1"/>
                  </a:solidFill>
                  <a:latin typeface="Arial" charset="0"/>
                </a:endParaRPr>
              </a:p>
              <a:p>
                <a:endParaRPr lang="nl-NL" sz="1800" i="1" dirty="0">
                  <a:solidFill>
                    <a:schemeClr val="tx1"/>
                  </a:solidFill>
                  <a:latin typeface="Arial" charset="0"/>
                  <a:cs typeface="Times New Roman" charset="0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  <a:buClr>
                    <a:srgbClr val="0000FF"/>
                  </a:buClr>
                </a:pPr>
                <a:endParaRPr lang="nl-NL" sz="1800" b="0" dirty="0" smtClean="0">
                  <a:solidFill>
                    <a:schemeClr val="tx1"/>
                  </a:solidFill>
                  <a:latin typeface="Arial" charset="0"/>
                  <a:cs typeface="Times New Roman" charset="0"/>
                </a:endParaRPr>
              </a:p>
              <a:p>
                <a:pPr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</a:pPr>
                <a:r>
                  <a:rPr lang="nl-NL" sz="1800" b="0" dirty="0" smtClean="0">
                    <a:solidFill>
                      <a:schemeClr val="tx1"/>
                    </a:solidFill>
                    <a:latin typeface="Arial" charset="0"/>
                    <a:cs typeface="Times New Roman" charset="0"/>
                  </a:rPr>
                  <a:t> </a:t>
                </a:r>
                <a:endParaRPr lang="nl-NL" sz="1800" b="0" dirty="0">
                  <a:solidFill>
                    <a:schemeClr val="tx1"/>
                  </a:solidFill>
                  <a:latin typeface="Arial" charset="0"/>
                  <a:cs typeface="Times New Roman" charset="0"/>
                </a:endParaRPr>
              </a:p>
              <a:p>
                <a:endParaRPr lang="en-US" sz="1800" b="0" dirty="0" smtClean="0">
                  <a:solidFill>
                    <a:schemeClr val="tx1"/>
                  </a:solidFill>
                </a:endParaRPr>
              </a:p>
              <a:p>
                <a:pPr>
                  <a:spcAft>
                    <a:spcPts val="0"/>
                  </a:spcAft>
                  <a:buClr>
                    <a:srgbClr val="0000FF"/>
                  </a:buClr>
                </a:pPr>
                <a:r>
                  <a:rPr lang="nl-NL" b="0" dirty="0">
                    <a:solidFill>
                      <a:schemeClr val="tx1"/>
                    </a:solidFill>
                    <a:latin typeface="Arial" charset="0"/>
                    <a:cs typeface="Times New Roman" charset="0"/>
                  </a:rPr>
                  <a:t>Voor het verband tussen de oppervlaktetemperatuur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charset="0"/>
                          </a:rPr>
                        </m:ctrlPr>
                      </m:sSubPr>
                      <m:e>
                        <m:r>
                          <a:rPr lang="nl-NL" b="0" i="1">
                            <a:solidFill>
                              <a:schemeClr val="tx1"/>
                            </a:solidFill>
                            <a:latin typeface="Cambria Math"/>
                            <a:cs typeface="Times New Roman" charset="0"/>
                          </a:rPr>
                          <m:t>𝑇</m:t>
                        </m:r>
                      </m:e>
                      <m:sub>
                        <m:r>
                          <a:rPr lang="nl-NL" b="0" i="1">
                            <a:solidFill>
                              <a:schemeClr val="tx1"/>
                            </a:solidFill>
                            <a:latin typeface="Cambria Math"/>
                            <a:cs typeface="Times New Roman" charset="0"/>
                          </a:rPr>
                          <m:t>𝑒𝑓𝑓</m:t>
                        </m:r>
                      </m:sub>
                    </m:sSub>
                  </m:oMath>
                </a14:m>
                <a:r>
                  <a:rPr lang="nl-NL" b="0" dirty="0">
                    <a:solidFill>
                      <a:schemeClr val="tx1"/>
                    </a:solidFill>
                    <a:latin typeface="Arial" charset="0"/>
                    <a:cs typeface="Times New Roman" charset="0"/>
                  </a:rPr>
                  <a:t> en de golflengte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charset="0"/>
                          </a:rPr>
                        </m:ctrlPr>
                      </m:sSubPr>
                      <m:e>
                        <m:r>
                          <a:rPr lang="el-GR" b="0" i="1">
                            <a:solidFill>
                              <a:schemeClr val="tx1"/>
                            </a:solidFill>
                            <a:latin typeface="Cambria Math"/>
                            <a:cs typeface="Times New Roman" charset="0"/>
                          </a:rPr>
                          <m:t>𝜆</m:t>
                        </m:r>
                      </m:e>
                      <m:sub>
                        <m:r>
                          <a:rPr lang="nl-NL" b="0" i="1">
                            <a:solidFill>
                              <a:schemeClr val="tx1"/>
                            </a:solidFill>
                            <a:latin typeface="Cambria Math"/>
                            <a:cs typeface="Times New Roman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nl-NL" b="0" dirty="0">
                    <a:solidFill>
                      <a:schemeClr val="tx1"/>
                    </a:solidFill>
                    <a:latin typeface="Arial" charset="0"/>
                    <a:cs typeface="Times New Roman" charset="0"/>
                  </a:rPr>
                  <a:t>van het stralingsmaximum geldt de </a:t>
                </a:r>
                <a:r>
                  <a:rPr lang="nl-NL" b="0" i="1" dirty="0">
                    <a:solidFill>
                      <a:schemeClr val="tx1"/>
                    </a:solidFill>
                    <a:latin typeface="Arial" charset="0"/>
                    <a:cs typeface="Times New Roman" charset="0"/>
                  </a:rPr>
                  <a:t>wet van Wien</a:t>
                </a:r>
                <a:r>
                  <a:rPr lang="nl-NL" b="0" dirty="0">
                    <a:solidFill>
                      <a:schemeClr val="tx1"/>
                    </a:solidFill>
                    <a:latin typeface="Arial" charset="0"/>
                    <a:cs typeface="Times New Roman" charset="0"/>
                  </a:rPr>
                  <a:t>:</a:t>
                </a:r>
              </a:p>
              <a:p>
                <a:pPr marL="288000">
                  <a:spcAft>
                    <a:spcPts val="0"/>
                  </a:spcAft>
                  <a:buClr>
                    <a:srgbClr val="0000FF"/>
                  </a:buClr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charset="0"/>
                            </a:rPr>
                          </m:ctrlPr>
                        </m:sSubPr>
                        <m:e>
                          <m:r>
                            <a:rPr lang="el-GR" b="0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charset="0"/>
                            </a:rPr>
                            <m:t>𝜆</m:t>
                          </m:r>
                        </m:e>
                        <m:sub>
                          <m:r>
                            <a:rPr lang="nl-NL" b="0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charset="0"/>
                            </a:rPr>
                            <m:t>𝑚𝑎𝑥</m:t>
                          </m:r>
                        </m:sub>
                      </m:sSub>
                      <m:r>
                        <a:rPr lang="nl-NL" b="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imes New Roman" charset="0"/>
                        </a:rPr>
                        <m:t>∙</m:t>
                      </m:r>
                      <m:r>
                        <a:rPr lang="nl-NL" b="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imes New Roman" charset="0"/>
                        </a:rPr>
                        <m:t>𝑇</m:t>
                      </m:r>
                      <m:r>
                        <a:rPr lang="nl-NL" b="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imes New Roman" charset="0"/>
                        </a:rPr>
                        <m:t>=</m:t>
                      </m:r>
                      <m:sSub>
                        <m:sSubPr>
                          <m:ctrlPr>
                            <a:rPr lang="nl-NL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Times New Roman" charset="0"/>
                            </a:rPr>
                          </m:ctrlPr>
                        </m:sSubPr>
                        <m:e>
                          <m:r>
                            <a:rPr lang="nl-NL" b="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Times New Roman" charset="0"/>
                            </a:rPr>
                            <m:t>𝑘</m:t>
                          </m:r>
                        </m:e>
                        <m:sub>
                          <m:r>
                            <a:rPr lang="nl-NL" b="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Times New Roman" charset="0"/>
                            </a:rPr>
                            <m:t>𝑊</m:t>
                          </m:r>
                        </m:sub>
                      </m:sSub>
                    </m:oMath>
                  </m:oMathPara>
                </a14:m>
                <a:endParaRPr lang="nl-NL" b="0" dirty="0">
                  <a:solidFill>
                    <a:schemeClr val="tx1"/>
                  </a:solidFill>
                  <a:latin typeface="Arial" charset="0"/>
                  <a:cs typeface="Times New Roman" charset="0"/>
                </a:endParaRPr>
              </a:p>
              <a:p>
                <a:pPr marL="288000">
                  <a:spcAft>
                    <a:spcPts val="0"/>
                  </a:spcAft>
                  <a:buClr>
                    <a:srgbClr val="0000FF"/>
                  </a:buClr>
                </a:pPr>
                <a:r>
                  <a:rPr lang="nl-NL" b="0" dirty="0">
                    <a:solidFill>
                      <a:schemeClr val="tx1"/>
                    </a:solidFill>
                    <a:latin typeface="Arial" charset="0"/>
                    <a:cs typeface="Times New Roman" charset="0"/>
                  </a:rPr>
                  <a:t>In deze formule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charset="0"/>
                          </a:rPr>
                        </m:ctrlPr>
                      </m:sSubPr>
                      <m:e>
                        <m:r>
                          <a:rPr lang="nl-NL" b="0" i="1">
                            <a:solidFill>
                              <a:schemeClr val="tx1"/>
                            </a:solidFill>
                            <a:latin typeface="Cambria Math"/>
                            <a:cs typeface="Times New Roman" charset="0"/>
                          </a:rPr>
                          <m:t>𝑘</m:t>
                        </m:r>
                      </m:e>
                      <m:sub>
                        <m:r>
                          <a:rPr lang="nl-NL" b="0" i="1">
                            <a:solidFill>
                              <a:schemeClr val="tx1"/>
                            </a:solidFill>
                            <a:latin typeface="Cambria Math"/>
                            <a:cs typeface="Times New Roman" charset="0"/>
                          </a:rPr>
                          <m:t>𝑊</m:t>
                        </m:r>
                      </m:sub>
                    </m:sSub>
                  </m:oMath>
                </a14:m>
                <a:r>
                  <a:rPr lang="nl-NL" b="0" dirty="0">
                    <a:solidFill>
                      <a:schemeClr val="tx1"/>
                    </a:solidFill>
                    <a:latin typeface="Arial" charset="0"/>
                    <a:cs typeface="Times New Roman" charset="0"/>
                  </a:rPr>
                  <a:t> de constante van Wien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5575" y="1124744"/>
                <a:ext cx="7848873" cy="5544616"/>
              </a:xfrm>
              <a:blipFill rotWithShape="1">
                <a:blip r:embed="rId2"/>
                <a:stretch>
                  <a:fillRect l="-1865" t="-990" r="-1399" b="-60726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597979" y="592736"/>
            <a:ext cx="4974015" cy="397864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Astrofysica </a:t>
            </a:r>
            <a:r>
              <a:rPr lang="en-US" dirty="0" smtClean="0">
                <a:latin typeface="+mj-lt"/>
                <a:cs typeface="Times New Roman" panose="02020603050405020304" pitchFamily="18" charset="0"/>
              </a:rPr>
              <a:t>|</a:t>
            </a:r>
            <a:r>
              <a:rPr lang="en-US" sz="16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+mj-lt"/>
                <a:cs typeface="Times New Roman" panose="02020603050405020304" pitchFamily="18" charset="0"/>
              </a:rPr>
              <a:t>vwo</a:t>
            </a:r>
            <a:r>
              <a:rPr lang="en-US" sz="16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+mj-lt"/>
                <a:cs typeface="Times New Roman" panose="02020603050405020304" pitchFamily="18" charset="0"/>
              </a:rPr>
              <a:t>|</a:t>
            </a:r>
            <a:r>
              <a:rPr lang="en-US" sz="16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+mj-lt"/>
                <a:cs typeface="Times New Roman" panose="02020603050405020304" pitchFamily="18" charset="0"/>
              </a:rPr>
              <a:t>Samenvatting   </a:t>
            </a:r>
            <a:endParaRPr lang="en-US" dirty="0">
              <a:latin typeface="+mj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47004" y="391275"/>
            <a:ext cx="950975" cy="565235"/>
          </a:xfrm>
        </p:spPr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13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Zonnestelsel en heelal</a:t>
            </a:r>
            <a:endParaRPr lang="en-US" dirty="0"/>
          </a:p>
        </p:txBody>
      </p:sp>
      <p:sp>
        <p:nvSpPr>
          <p:cNvPr id="10" name="Tekstvak 9"/>
          <p:cNvSpPr txBox="1"/>
          <p:nvPr/>
        </p:nvSpPr>
        <p:spPr>
          <a:xfrm>
            <a:off x="612158" y="5226550"/>
            <a:ext cx="5077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nl-NL" sz="1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Figuur 3 </a:t>
            </a:r>
            <a:r>
              <a:rPr lang="nl-NL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Planckkromme bij verschillende waarden van de temperatuur</a:t>
            </a:r>
            <a:endParaRPr lang="nl-NL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2158" y="3323915"/>
            <a:ext cx="5904000" cy="1906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kstvak 10"/>
          <p:cNvSpPr txBox="1"/>
          <p:nvPr/>
        </p:nvSpPr>
        <p:spPr>
          <a:xfrm>
            <a:off x="6840789" y="3281108"/>
            <a:ext cx="2051690" cy="46166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nl-NL" sz="1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Figuur 4</a:t>
            </a:r>
            <a:r>
              <a:rPr lang="nl-N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Stralingskromme  van de zon</a:t>
            </a:r>
            <a:endParaRPr lang="nl-NL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kstvak 11"/>
              <p:cNvSpPr txBox="1"/>
              <p:nvPr/>
            </p:nvSpPr>
            <p:spPr>
              <a:xfrm>
                <a:off x="6745636" y="4027141"/>
                <a:ext cx="2241995" cy="1938992"/>
              </a:xfrm>
              <a:prstGeom prst="rect">
                <a:avLst/>
              </a:prstGeom>
              <a:noFill/>
              <a:ln>
                <a:solidFill>
                  <a:srgbClr val="7030A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nl-NL" sz="1200" b="1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STRALINGSKROMME EN TEMPERATUUR</a:t>
                </a:r>
              </a:p>
              <a:p>
                <a:r>
                  <a:rPr lang="nl-NL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De </a:t>
                </a:r>
                <a:r>
                  <a:rPr lang="nl-NL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stralingskromme hangt af van de </a:t>
                </a:r>
                <a:r>
                  <a:rPr lang="nl-NL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oppervlakte- temperatuur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1200" i="1" smtClean="0">
                            <a:latin typeface="Cambria Math" panose="02040503050406030204" pitchFamily="18" charset="0"/>
                            <a:cs typeface="Times New Roman" charset="0"/>
                          </a:rPr>
                        </m:ctrlPr>
                      </m:sSubPr>
                      <m:e>
                        <m:r>
                          <a:rPr lang="nl-NL" sz="1200" b="0" i="1" smtClean="0">
                            <a:latin typeface="Cambria Math"/>
                            <a:cs typeface="Times New Roman" charset="0"/>
                          </a:rPr>
                          <m:t>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nl-NL" sz="1200" b="0" i="0" smtClean="0">
                            <a:latin typeface="Cambria Math"/>
                            <a:cs typeface="Times New Roman" charset="0"/>
                          </a:rPr>
                          <m:t>eff</m:t>
                        </m:r>
                      </m:sub>
                    </m:sSub>
                  </m:oMath>
                </a14:m>
                <a:r>
                  <a:rPr lang="nl-NL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endParaRPr lang="nl-NL" sz="12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nl-NL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hoe hoger de temperatuur is, des </a:t>
                </a:r>
                <a:r>
                  <a:rPr lang="nl-NL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te kleiner is de </a:t>
                </a:r>
                <a:r>
                  <a:rPr lang="nl-NL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golflengte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12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l-GR" sz="1200" b="0" i="1" smtClean="0">
                            <a:latin typeface="Cambria Math"/>
                            <a:cs typeface="Arial" panose="020B0604020202020204" pitchFamily="34" charset="0"/>
                          </a:rPr>
                          <m:t>𝜆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nl-NL" sz="1200" b="0" i="0" smtClean="0">
                            <a:latin typeface="Cambria Math"/>
                            <a:cs typeface="Arial" panose="020B0604020202020204" pitchFamily="34" charset="0"/>
                          </a:rPr>
                          <m:t>max</m:t>
                        </m:r>
                      </m:sub>
                    </m:sSub>
                  </m:oMath>
                </a14:m>
                <a:r>
                  <a:rPr lang="nl-NL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nl-NL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van het stralingsmaximum (de top van de </a:t>
                </a:r>
                <a:r>
                  <a:rPr lang="nl-NL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kromme).</a:t>
                </a:r>
                <a:endParaRPr lang="nl-NL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Tekstvak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5636" y="4027141"/>
                <a:ext cx="2241995" cy="1938992"/>
              </a:xfrm>
              <a:prstGeom prst="rect">
                <a:avLst/>
              </a:prstGeom>
              <a:blipFill rotWithShape="0">
                <a:blip r:embed="rId4"/>
                <a:stretch>
                  <a:fillRect t="-313" r="-542" b="-938"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0484" y="1190953"/>
            <a:ext cx="2241995" cy="213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9946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755575" y="1124744"/>
                <a:ext cx="8208913" cy="5544616"/>
              </a:xfrm>
            </p:spPr>
            <p:txBody>
              <a:bodyPr/>
              <a:lstStyle/>
              <a:p>
                <a:r>
                  <a:rPr lang="en-US" sz="1800" dirty="0" smtClean="0">
                    <a:solidFill>
                      <a:srgbClr val="548DD4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Stralingsvermogen  </a:t>
                </a:r>
                <a:endParaRPr lang="en-US" sz="1800" dirty="0">
                  <a:solidFill>
                    <a:srgbClr val="548DD4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>
                  <a:lnSpc>
                    <a:spcPct val="100000"/>
                  </a:lnSpc>
                  <a:spcAft>
                    <a:spcPts val="0"/>
                  </a:spcAft>
                  <a:buClr>
                    <a:srgbClr val="0000FF"/>
                  </a:buClr>
                </a:pPr>
                <a:r>
                  <a:rPr lang="nl-NL" sz="1800" b="0" dirty="0" smtClean="0">
                    <a:solidFill>
                      <a:schemeClr val="tx1"/>
                    </a:solidFill>
                    <a:latin typeface="Arial" charset="0"/>
                    <a:cs typeface="Times New Roman" charset="0"/>
                  </a:rPr>
                  <a:t>De per seconde in alle richtingen door een ster uitgezonden stralingsenergie </a:t>
                </a:r>
                <a:r>
                  <a:rPr lang="nl-NL" sz="1800" b="0" dirty="0">
                    <a:solidFill>
                      <a:schemeClr val="tx1"/>
                    </a:solidFill>
                    <a:latin typeface="Arial" charset="0"/>
                    <a:cs typeface="Times New Roman" charset="0"/>
                  </a:rPr>
                  <a:t>is </a:t>
                </a:r>
                <a:r>
                  <a:rPr lang="nl-NL" sz="1800" b="0" dirty="0" smtClean="0">
                    <a:solidFill>
                      <a:schemeClr val="tx1"/>
                    </a:solidFill>
                    <a:latin typeface="Arial" charset="0"/>
                    <a:cs typeface="Times New Roman" charset="0"/>
                  </a:rPr>
                  <a:t> het </a:t>
                </a:r>
                <a:r>
                  <a:rPr lang="nl-NL" sz="1800" b="0" dirty="0">
                    <a:solidFill>
                      <a:schemeClr val="tx1"/>
                    </a:solidFill>
                    <a:latin typeface="Arial" charset="0"/>
                    <a:cs typeface="Times New Roman" charset="0"/>
                  </a:rPr>
                  <a:t>stralingsvermogen (of de lichtsterkte) </a:t>
                </a:r>
                <a:r>
                  <a:rPr lang="nl-NL" sz="1800" b="0" dirty="0" smtClean="0">
                    <a:solidFill>
                      <a:schemeClr val="tx1"/>
                    </a:solidFill>
                    <a:latin typeface="Arial" charset="0"/>
                    <a:cs typeface="Times New Roman" charset="0"/>
                  </a:rPr>
                  <a:t>van </a:t>
                </a:r>
                <a:r>
                  <a:rPr lang="nl-NL" sz="1800" b="0" dirty="0">
                    <a:solidFill>
                      <a:schemeClr val="tx1"/>
                    </a:solidFill>
                    <a:latin typeface="Arial" charset="0"/>
                    <a:cs typeface="Times New Roman" charset="0"/>
                  </a:rPr>
                  <a:t>de </a:t>
                </a:r>
                <a:r>
                  <a:rPr lang="nl-NL" sz="1800" b="0" dirty="0" smtClean="0">
                    <a:solidFill>
                      <a:schemeClr val="tx1"/>
                    </a:solidFill>
                    <a:latin typeface="Arial" charset="0"/>
                    <a:cs typeface="Times New Roman" charset="0"/>
                  </a:rPr>
                  <a:t>ster.</a:t>
                </a:r>
                <a:endParaRPr lang="nl-NL" sz="1800" b="0" dirty="0">
                  <a:solidFill>
                    <a:schemeClr val="tx1"/>
                  </a:solidFill>
                  <a:latin typeface="Arial" charset="0"/>
                  <a:cs typeface="Times New Roman" charset="0"/>
                </a:endParaRPr>
              </a:p>
              <a:p>
                <a:pPr>
                  <a:spcAft>
                    <a:spcPts val="0"/>
                  </a:spcAft>
                  <a:buClr>
                    <a:srgbClr val="0000FF"/>
                  </a:buClr>
                </a:pPr>
                <a:endParaRPr lang="nl-NL" sz="1800" b="0" dirty="0" smtClean="0">
                  <a:solidFill>
                    <a:schemeClr val="tx1"/>
                  </a:solidFill>
                  <a:latin typeface="Arial" charset="0"/>
                  <a:cs typeface="Times New Roman" charset="0"/>
                </a:endParaRPr>
              </a:p>
              <a:p>
                <a:pPr>
                  <a:spcAft>
                    <a:spcPts val="0"/>
                  </a:spcAft>
                  <a:buClr>
                    <a:srgbClr val="0000FF"/>
                  </a:buClr>
                </a:pPr>
                <a:r>
                  <a:rPr lang="nl-NL" sz="1800" b="0" dirty="0" smtClean="0">
                    <a:solidFill>
                      <a:schemeClr val="tx1"/>
                    </a:solidFill>
                    <a:latin typeface="Arial" charset="0"/>
                    <a:cs typeface="Times New Roman" charset="0"/>
                  </a:rPr>
                  <a:t>Het </a:t>
                </a:r>
                <a:r>
                  <a:rPr lang="nl-NL" sz="1800" b="0" dirty="0">
                    <a:solidFill>
                      <a:schemeClr val="tx1"/>
                    </a:solidFill>
                    <a:latin typeface="Arial" charset="0"/>
                    <a:cs typeface="Times New Roman" charset="0"/>
                  </a:rPr>
                  <a:t>stralingsvermogen </a:t>
                </a:r>
                <a14:m>
                  <m:oMath xmlns:m="http://schemas.openxmlformats.org/officeDocument/2006/math">
                    <m:r>
                      <a:rPr lang="nl-NL" sz="1800" b="0" i="1">
                        <a:solidFill>
                          <a:schemeClr val="tx1"/>
                        </a:solidFill>
                        <a:latin typeface="Cambria Math"/>
                        <a:cs typeface="Times New Roman" charset="0"/>
                      </a:rPr>
                      <m:t>𝑃</m:t>
                    </m:r>
                  </m:oMath>
                </a14:m>
                <a:r>
                  <a:rPr lang="nl-NL" sz="1800" b="0" dirty="0" smtClean="0">
                    <a:solidFill>
                      <a:schemeClr val="tx1"/>
                    </a:solidFill>
                    <a:latin typeface="Arial" charset="0"/>
                    <a:cs typeface="Times New Roman" charset="0"/>
                  </a:rPr>
                  <a:t> (in W) </a:t>
                </a:r>
                <a:r>
                  <a:rPr lang="nl-NL" sz="1800" b="0" dirty="0">
                    <a:solidFill>
                      <a:schemeClr val="tx1"/>
                    </a:solidFill>
                    <a:latin typeface="Arial" charset="0"/>
                    <a:cs typeface="Times New Roman" charset="0"/>
                  </a:rPr>
                  <a:t>van een ster hangt volgens de </a:t>
                </a:r>
                <a:r>
                  <a:rPr lang="nl-NL" sz="1800" b="0" dirty="0" smtClean="0">
                    <a:solidFill>
                      <a:schemeClr val="tx1"/>
                    </a:solidFill>
                    <a:latin typeface="Arial" charset="0"/>
                    <a:cs typeface="Times New Roman" charset="0"/>
                  </a:rPr>
                  <a:t>wet van </a:t>
                </a:r>
                <a:r>
                  <a:rPr lang="nl-NL" sz="1800" b="0" dirty="0">
                    <a:solidFill>
                      <a:schemeClr val="tx1"/>
                    </a:solidFill>
                    <a:latin typeface="Arial" charset="0"/>
                    <a:cs typeface="Times New Roman" charset="0"/>
                  </a:rPr>
                  <a:t>Stefan-Boltzmann af van de </a:t>
                </a:r>
                <a:r>
                  <a:rPr lang="nl-NL" sz="1800" b="0" dirty="0" smtClean="0">
                    <a:solidFill>
                      <a:schemeClr val="tx1"/>
                    </a:solidFill>
                    <a:latin typeface="Arial" charset="0"/>
                    <a:cs typeface="Times New Roman" charset="0"/>
                  </a:rPr>
                  <a:t>steroppervlakte </a:t>
                </a:r>
                <a14:m>
                  <m:oMath xmlns:m="http://schemas.openxmlformats.org/officeDocument/2006/math">
                    <m:r>
                      <a:rPr lang="nl-NL" sz="1800" b="0" i="1">
                        <a:solidFill>
                          <a:schemeClr val="tx1"/>
                        </a:solidFill>
                        <a:latin typeface="Cambria Math"/>
                        <a:cs typeface="Times New Roman" charset="0"/>
                      </a:rPr>
                      <m:t>𝐴</m:t>
                    </m:r>
                  </m:oMath>
                </a14:m>
                <a:r>
                  <a:rPr lang="nl-NL" sz="1800" b="0" dirty="0">
                    <a:solidFill>
                      <a:schemeClr val="tx1"/>
                    </a:solidFill>
                    <a:latin typeface="Arial" charset="0"/>
                    <a:cs typeface="Times New Roman" charset="0"/>
                  </a:rPr>
                  <a:t> en </a:t>
                </a:r>
                <a:r>
                  <a:rPr lang="nl-NL" sz="1800" b="0" dirty="0" smtClean="0">
                    <a:solidFill>
                      <a:schemeClr val="tx1"/>
                    </a:solidFill>
                    <a:latin typeface="Arial" charset="0"/>
                    <a:cs typeface="Times New Roman" charset="0"/>
                  </a:rPr>
                  <a:t>de oppervlaktetemperatuur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1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charset="0"/>
                          </a:rPr>
                        </m:ctrlPr>
                      </m:sSubPr>
                      <m:e>
                        <m:r>
                          <a:rPr lang="nl-NL" sz="1800" b="0" i="1">
                            <a:solidFill>
                              <a:schemeClr val="tx1"/>
                            </a:solidFill>
                            <a:latin typeface="Cambria Math"/>
                            <a:cs typeface="Times New Roman" charset="0"/>
                          </a:rPr>
                          <m:t>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nl-NL" sz="1800" b="0" i="0">
                            <a:solidFill>
                              <a:schemeClr val="tx1"/>
                            </a:solidFill>
                            <a:latin typeface="Cambria Math"/>
                            <a:cs typeface="Times New Roman" charset="0"/>
                          </a:rPr>
                          <m:t>eff</m:t>
                        </m:r>
                      </m:sub>
                    </m:sSub>
                  </m:oMath>
                </a14:m>
                <a:r>
                  <a:rPr lang="nl-NL" sz="1800" b="0" dirty="0">
                    <a:solidFill>
                      <a:schemeClr val="tx1"/>
                    </a:solidFill>
                    <a:latin typeface="Arial" charset="0"/>
                    <a:cs typeface="Times New Roman" charset="0"/>
                  </a:rPr>
                  <a:t>:</a:t>
                </a:r>
                <a:r>
                  <a:rPr lang="nl-NL" sz="1800" b="0" dirty="0" smtClean="0">
                    <a:solidFill>
                      <a:schemeClr val="tx1"/>
                    </a:solidFill>
                    <a:latin typeface="Arial" charset="0"/>
                    <a:cs typeface="Times New Roman" charset="0"/>
                  </a:rPr>
                  <a:t> </a:t>
                </a:r>
              </a:p>
              <a:p>
                <a:pPr>
                  <a:spcAft>
                    <a:spcPts val="0"/>
                  </a:spcAft>
                  <a:buClr>
                    <a:srgbClr val="0000FF"/>
                  </a:buClr>
                </a:pPr>
                <a:endParaRPr lang="nl-NL" sz="1800" b="1" i="1" dirty="0" smtClean="0">
                  <a:solidFill>
                    <a:srgbClr val="7030A0"/>
                  </a:solidFill>
                  <a:latin typeface="Cambria Math"/>
                  <a:cs typeface="Times New Roman" charset="0"/>
                </a:endParaRPr>
              </a:p>
              <a:p>
                <a:pPr>
                  <a:spcAft>
                    <a:spcPts val="0"/>
                  </a:spcAft>
                  <a:buClr>
                    <a:srgbClr val="0000FF"/>
                  </a:buClr>
                </a:pPr>
                <a14:m>
                  <m:oMath xmlns:m="http://schemas.openxmlformats.org/officeDocument/2006/math">
                    <m:r>
                      <a:rPr lang="nl-NL" sz="1800" b="1" i="1" smtClean="0">
                        <a:solidFill>
                          <a:srgbClr val="7030A0"/>
                        </a:solidFill>
                        <a:latin typeface="Cambria Math"/>
                        <a:cs typeface="Times New Roman" charset="0"/>
                      </a:rPr>
                      <m:t>𝑷</m:t>
                    </m:r>
                    <m:r>
                      <a:rPr lang="nl-NL" sz="1800" b="1" i="1" smtClean="0">
                        <a:solidFill>
                          <a:srgbClr val="7030A0"/>
                        </a:solidFill>
                        <a:latin typeface="Cambria Math"/>
                        <a:cs typeface="Times New Roman" charset="0"/>
                      </a:rPr>
                      <m:t>=</m:t>
                    </m:r>
                    <m:r>
                      <a:rPr lang="el-GR" sz="1800" b="1" i="1">
                        <a:solidFill>
                          <a:srgbClr val="7030A0"/>
                        </a:solidFill>
                        <a:latin typeface="Cambria Math"/>
                        <a:cs typeface="Times New Roman" charset="0"/>
                      </a:rPr>
                      <m:t>𝝈</m:t>
                    </m:r>
                    <m:r>
                      <a:rPr lang="el-GR" sz="1800" b="1" i="1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Times New Roman" charset="0"/>
                      </a:rPr>
                      <m:t>∙</m:t>
                    </m:r>
                    <m:r>
                      <a:rPr lang="nl-NL" sz="1800" b="1" i="1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Times New Roman" charset="0"/>
                      </a:rPr>
                      <m:t>𝑨</m:t>
                    </m:r>
                    <m:r>
                      <a:rPr lang="nl-NL" sz="1800" b="1" i="1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Times New Roman" charset="0"/>
                      </a:rPr>
                      <m:t>∙</m:t>
                    </m:r>
                    <m:sSup>
                      <m:sSupPr>
                        <m:ctrlPr>
                          <a:rPr lang="nl-NL" sz="1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/>
                            <a:cs typeface="Times New Roman" charset="0"/>
                          </a:rPr>
                        </m:ctrlPr>
                      </m:sSupPr>
                      <m:e>
                        <m:r>
                          <a:rPr lang="nl-NL" sz="1800" b="1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  <a:cs typeface="Times New Roman" charset="0"/>
                          </a:rPr>
                          <m:t>𝑻</m:t>
                        </m:r>
                      </m:e>
                      <m:sup>
                        <m:r>
                          <a:rPr lang="nl-NL" sz="1800" b="1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  <a:cs typeface="Times New Roman" charset="0"/>
                          </a:rPr>
                          <m:t>𝟒</m:t>
                        </m:r>
                      </m:sup>
                    </m:sSup>
                  </m:oMath>
                </a14:m>
                <a:r>
                  <a:rPr lang="nl-NL" sz="1800" b="0" dirty="0" smtClean="0">
                    <a:solidFill>
                      <a:schemeClr val="tx1"/>
                    </a:solidFill>
                    <a:latin typeface="Arial" charset="0"/>
                    <a:cs typeface="Times New Roman" charset="0"/>
                  </a:rPr>
                  <a:t>.</a:t>
                </a:r>
                <a:endParaRPr lang="nl-NL" sz="1800" b="0" dirty="0">
                  <a:solidFill>
                    <a:schemeClr val="tx1"/>
                  </a:solidFill>
                  <a:latin typeface="Arial" charset="0"/>
                  <a:cs typeface="Times New Roman" charset="0"/>
                </a:endParaRPr>
              </a:p>
              <a:p>
                <a:pPr marL="284400" indent="-284400">
                  <a:spcAft>
                    <a:spcPts val="0"/>
                  </a:spcAft>
                  <a:buClr>
                    <a:srgbClr val="0000FF"/>
                  </a:buClr>
                </a:pPr>
                <a:endParaRPr lang="nl-NL" sz="1800" b="0" dirty="0" smtClean="0">
                  <a:solidFill>
                    <a:schemeClr val="tx1"/>
                  </a:solidFill>
                  <a:latin typeface="Arial" charset="0"/>
                  <a:cs typeface="Times New Roman" charset="0"/>
                </a:endParaRPr>
              </a:p>
              <a:p>
                <a:pPr marL="284400" indent="-284400">
                  <a:spcAft>
                    <a:spcPts val="0"/>
                  </a:spcAft>
                  <a:buClr>
                    <a:srgbClr val="0000FF"/>
                  </a:buClr>
                </a:pPr>
                <a:r>
                  <a:rPr lang="nl-NL" sz="1800" b="0" dirty="0" smtClean="0">
                    <a:solidFill>
                      <a:schemeClr val="tx1"/>
                    </a:solidFill>
                    <a:latin typeface="Arial" charset="0"/>
                    <a:cs typeface="Times New Roman" charset="0"/>
                  </a:rPr>
                  <a:t>In </a:t>
                </a:r>
                <a:r>
                  <a:rPr lang="nl-NL" sz="1800" b="0" dirty="0">
                    <a:solidFill>
                      <a:schemeClr val="tx1"/>
                    </a:solidFill>
                    <a:latin typeface="Arial" charset="0"/>
                    <a:cs typeface="Times New Roman" charset="0"/>
                  </a:rPr>
                  <a:t>deze formule is </a:t>
                </a:r>
                <a14:m>
                  <m:oMath xmlns:m="http://schemas.openxmlformats.org/officeDocument/2006/math">
                    <m:r>
                      <a:rPr lang="el-GR" sz="1800" b="0" i="1">
                        <a:solidFill>
                          <a:schemeClr val="tx1"/>
                        </a:solidFill>
                        <a:latin typeface="Cambria Math"/>
                        <a:cs typeface="Times New Roman" charset="0"/>
                      </a:rPr>
                      <m:t>𝜎</m:t>
                    </m:r>
                  </m:oMath>
                </a14:m>
                <a:r>
                  <a:rPr lang="nl-NL" sz="1800" b="0" dirty="0">
                    <a:solidFill>
                      <a:schemeClr val="tx1"/>
                    </a:solidFill>
                    <a:latin typeface="Arial" charset="0"/>
                    <a:cs typeface="Times New Roman" charset="0"/>
                  </a:rPr>
                  <a:t> de constante van </a:t>
                </a:r>
                <a:r>
                  <a:rPr lang="nl-NL" sz="1800" b="0" dirty="0" smtClean="0">
                    <a:solidFill>
                      <a:schemeClr val="tx1"/>
                    </a:solidFill>
                    <a:latin typeface="Arial" charset="0"/>
                    <a:cs typeface="Times New Roman" charset="0"/>
                  </a:rPr>
                  <a:t>Stefan-Boltzmann. </a:t>
                </a:r>
                <a:endParaRPr lang="nl-NL" sz="1800" b="0" dirty="0">
                  <a:solidFill>
                    <a:schemeClr val="tx1"/>
                  </a:solidFill>
                  <a:latin typeface="Arial" charset="0"/>
                  <a:cs typeface="Times New Roman" charset="0"/>
                </a:endParaRPr>
              </a:p>
              <a:p>
                <a:pPr>
                  <a:spcAft>
                    <a:spcPts val="0"/>
                  </a:spcAft>
                  <a:buClr>
                    <a:srgbClr val="0000FF"/>
                  </a:buClr>
                </a:pPr>
                <a:r>
                  <a:rPr lang="nl-NL" sz="1800" b="0" dirty="0" smtClean="0">
                    <a:solidFill>
                      <a:schemeClr val="tx1"/>
                    </a:solidFill>
                    <a:latin typeface="Arial" charset="0"/>
                    <a:cs typeface="Times New Roman" charset="0"/>
                  </a:rPr>
                  <a:t> </a:t>
                </a:r>
                <a:endParaRPr lang="nl-NL" sz="1800" dirty="0">
                  <a:solidFill>
                    <a:schemeClr val="tx1"/>
                  </a:solidFill>
                  <a:latin typeface="Arial" charset="0"/>
                  <a:cs typeface="Times New Roman" charset="0"/>
                </a:endParaRPr>
              </a:p>
              <a:p>
                <a:pPr>
                  <a:spcAft>
                    <a:spcPts val="0"/>
                  </a:spcAft>
                </a:pPr>
                <a:endParaRPr lang="nl-NL" sz="1800" b="0" dirty="0">
                  <a:solidFill>
                    <a:schemeClr val="tx1"/>
                  </a:solidFill>
                  <a:latin typeface="+mj-lt"/>
                  <a:cs typeface="Times New Roman" charset="0"/>
                </a:endParaRPr>
              </a:p>
              <a:p>
                <a:pPr>
                  <a:spcAft>
                    <a:spcPts val="0"/>
                  </a:spcAft>
                </a:pPr>
                <a:endParaRPr lang="nl-NL" sz="1800" b="0" dirty="0" smtClean="0">
                  <a:solidFill>
                    <a:schemeClr val="tx1"/>
                  </a:solidFill>
                  <a:latin typeface="Arial" charset="0"/>
                  <a:cs typeface="Times New Roman" charset="0"/>
                </a:endParaRPr>
              </a:p>
              <a:p>
                <a:endParaRPr lang="nl-NL" sz="1800" b="0" dirty="0">
                  <a:solidFill>
                    <a:schemeClr val="tx1"/>
                  </a:solidFill>
                  <a:latin typeface="Arial" charset="0"/>
                  <a:cs typeface="Times New Roman" charset="0"/>
                </a:endParaRPr>
              </a:p>
              <a:p>
                <a:r>
                  <a:rPr lang="nl-NL" sz="1800" b="0" dirty="0" smtClean="0">
                    <a:solidFill>
                      <a:schemeClr val="tx1"/>
                    </a:solidFill>
                    <a:latin typeface="Arial" charset="0"/>
                    <a:cs typeface="Times New Roman" charset="0"/>
                  </a:rPr>
                  <a:t> </a:t>
                </a:r>
                <a:endParaRPr lang="nl-NL" sz="1800" b="0" i="1" dirty="0" smtClean="0">
                  <a:solidFill>
                    <a:schemeClr val="tx1"/>
                  </a:solidFill>
                  <a:latin typeface="Arial" charset="0"/>
                  <a:cs typeface="Times New Roman" charset="0"/>
                </a:endParaRPr>
              </a:p>
              <a:p>
                <a:endParaRPr lang="nl-NL" sz="1800" i="1" dirty="0">
                  <a:solidFill>
                    <a:schemeClr val="tx1"/>
                  </a:solidFill>
                  <a:latin typeface="Arial" charset="0"/>
                  <a:cs typeface="Times New Roman" charset="0"/>
                </a:endParaRPr>
              </a:p>
              <a:p>
                <a:endParaRPr lang="nl-NL" sz="1800" i="1" dirty="0" smtClean="0">
                  <a:solidFill>
                    <a:schemeClr val="tx1"/>
                  </a:solidFill>
                  <a:latin typeface="Arial" charset="0"/>
                  <a:cs typeface="Times New Roman" charset="0"/>
                </a:endParaRPr>
              </a:p>
              <a:p>
                <a:endParaRPr lang="nl-NL" sz="1800" i="1" dirty="0" smtClean="0">
                  <a:solidFill>
                    <a:schemeClr val="tx1"/>
                  </a:solidFill>
                  <a:latin typeface="Arial" charset="0"/>
                  <a:cs typeface="Times New Roman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nl-NL" sz="1800" b="0" dirty="0" smtClean="0">
                    <a:solidFill>
                      <a:schemeClr val="tx1"/>
                    </a:solidFill>
                    <a:latin typeface="Arial" charset="0"/>
                    <a:cs typeface="Times New Roman" charset="0"/>
                  </a:rPr>
                  <a:t>  </a:t>
                </a:r>
                <a:endParaRPr lang="nl-NL" sz="1800" b="0" dirty="0">
                  <a:solidFill>
                    <a:schemeClr val="tx1"/>
                  </a:solidFill>
                  <a:latin typeface="Arial" charset="0"/>
                </a:endParaRPr>
              </a:p>
              <a:p>
                <a:endParaRPr lang="nl-NL" sz="1800" i="1" dirty="0">
                  <a:solidFill>
                    <a:schemeClr val="tx1"/>
                  </a:solidFill>
                  <a:latin typeface="Arial" charset="0"/>
                  <a:cs typeface="Times New Roman" charset="0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  <a:buClr>
                    <a:srgbClr val="0000FF"/>
                  </a:buClr>
                </a:pPr>
                <a:endParaRPr lang="nl-NL" sz="1800" b="0" dirty="0" smtClean="0">
                  <a:solidFill>
                    <a:schemeClr val="tx1"/>
                  </a:solidFill>
                  <a:latin typeface="Arial" charset="0"/>
                  <a:cs typeface="Times New Roman" charset="0"/>
                </a:endParaRPr>
              </a:p>
              <a:p>
                <a:pPr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</a:pPr>
                <a:r>
                  <a:rPr lang="nl-NL" sz="1800" b="0" dirty="0" smtClean="0">
                    <a:solidFill>
                      <a:schemeClr val="tx1"/>
                    </a:solidFill>
                    <a:latin typeface="Arial" charset="0"/>
                    <a:cs typeface="Times New Roman" charset="0"/>
                  </a:rPr>
                  <a:t> </a:t>
                </a:r>
                <a:endParaRPr lang="nl-NL" sz="1800" b="0" dirty="0">
                  <a:solidFill>
                    <a:schemeClr val="tx1"/>
                  </a:solidFill>
                  <a:latin typeface="Arial" charset="0"/>
                  <a:cs typeface="Times New Roman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5575" y="1124744"/>
                <a:ext cx="8208913" cy="5544616"/>
              </a:xfrm>
              <a:blipFill rotWithShape="0">
                <a:blip r:embed="rId2"/>
                <a:stretch>
                  <a:fillRect l="-1782" t="-99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597979" y="592736"/>
            <a:ext cx="4974015" cy="397864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Astrofysica </a:t>
            </a:r>
            <a:r>
              <a:rPr lang="en-US" dirty="0" smtClean="0">
                <a:latin typeface="+mj-lt"/>
                <a:cs typeface="Times New Roman" panose="02020603050405020304" pitchFamily="18" charset="0"/>
              </a:rPr>
              <a:t>|</a:t>
            </a:r>
            <a:r>
              <a:rPr lang="en-US" sz="16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+mj-lt"/>
                <a:cs typeface="Times New Roman" panose="02020603050405020304" pitchFamily="18" charset="0"/>
              </a:rPr>
              <a:t>vwo</a:t>
            </a:r>
            <a:r>
              <a:rPr lang="en-US" sz="16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+mj-lt"/>
                <a:cs typeface="Times New Roman" panose="02020603050405020304" pitchFamily="18" charset="0"/>
              </a:rPr>
              <a:t>|</a:t>
            </a:r>
            <a:r>
              <a:rPr lang="en-US" sz="16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+mj-lt"/>
                <a:cs typeface="Times New Roman" panose="02020603050405020304" pitchFamily="18" charset="0"/>
              </a:rPr>
              <a:t>Samenvatting   </a:t>
            </a:r>
            <a:endParaRPr lang="en-US" dirty="0">
              <a:latin typeface="+mj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47004" y="391275"/>
            <a:ext cx="950975" cy="565235"/>
          </a:xfrm>
        </p:spPr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13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Zonnestelsel en heelal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72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755575" y="1124744"/>
                <a:ext cx="7920881" cy="5544616"/>
              </a:xfrm>
            </p:spPr>
            <p:txBody>
              <a:bodyPr/>
              <a:lstStyle/>
              <a:p>
                <a:r>
                  <a:rPr lang="en-US" sz="1800" dirty="0" smtClean="0">
                    <a:solidFill>
                      <a:srgbClr val="548DD4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Stralingsintensiteit</a:t>
                </a:r>
                <a:endParaRPr lang="en-US" sz="1800" dirty="0">
                  <a:solidFill>
                    <a:srgbClr val="548DD4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>
                  <a:spcAft>
                    <a:spcPts val="0"/>
                  </a:spcAft>
                  <a:buClr>
                    <a:srgbClr val="0000FF"/>
                  </a:buClr>
                </a:pPr>
                <a:r>
                  <a:rPr lang="nl-NL" sz="1800" b="0" dirty="0" smtClean="0">
                    <a:solidFill>
                      <a:schemeClr val="tx1"/>
                    </a:solidFill>
                    <a:latin typeface="Arial" charset="0"/>
                    <a:cs typeface="Times New Roman" charset="0"/>
                  </a:rPr>
                  <a:t>Het </a:t>
                </a:r>
                <a:r>
                  <a:rPr lang="nl-NL" sz="1800" b="0" dirty="0">
                    <a:solidFill>
                      <a:schemeClr val="tx1"/>
                    </a:solidFill>
                    <a:latin typeface="Arial" charset="0"/>
                    <a:cs typeface="Times New Roman" charset="0"/>
                  </a:rPr>
                  <a:t>per m</a:t>
                </a:r>
                <a:r>
                  <a:rPr lang="nl-NL" sz="1800" b="0" baseline="30000" dirty="0">
                    <a:solidFill>
                      <a:schemeClr val="tx1"/>
                    </a:solidFill>
                    <a:latin typeface="Arial" charset="0"/>
                    <a:cs typeface="Times New Roman" charset="0"/>
                  </a:rPr>
                  <a:t>2</a:t>
                </a:r>
                <a:r>
                  <a:rPr lang="nl-NL" sz="1800" b="0" dirty="0">
                    <a:solidFill>
                      <a:schemeClr val="tx1"/>
                    </a:solidFill>
                    <a:latin typeface="Arial" charset="0"/>
                    <a:cs typeface="Times New Roman" charset="0"/>
                  </a:rPr>
                  <a:t> door een steroppervlak uitgezonden of op aarde </a:t>
                </a:r>
                <a:r>
                  <a:rPr lang="nl-NL" sz="1800" b="0" dirty="0" smtClean="0">
                    <a:solidFill>
                      <a:schemeClr val="tx1"/>
                    </a:solidFill>
                    <a:latin typeface="Arial" charset="0"/>
                    <a:cs typeface="Times New Roman" charset="0"/>
                  </a:rPr>
                  <a:t>gemeten </a:t>
                </a:r>
                <a:r>
                  <a:rPr lang="nl-NL" sz="1800" b="0" dirty="0">
                    <a:solidFill>
                      <a:schemeClr val="tx1"/>
                    </a:solidFill>
                    <a:latin typeface="Arial" charset="0"/>
                    <a:cs typeface="Times New Roman" charset="0"/>
                  </a:rPr>
                  <a:t>stralingsvermogen is de </a:t>
                </a:r>
                <a:r>
                  <a:rPr lang="nl-NL" sz="1800" b="0" dirty="0" smtClean="0">
                    <a:solidFill>
                      <a:schemeClr val="tx1"/>
                    </a:solidFill>
                    <a:latin typeface="Arial" charset="0"/>
                    <a:cs typeface="Times New Roman" charset="0"/>
                  </a:rPr>
                  <a:t>stralingsintensiteit.</a:t>
                </a:r>
                <a:endParaRPr lang="nl-NL" sz="1800" b="0" dirty="0">
                  <a:solidFill>
                    <a:schemeClr val="tx1"/>
                  </a:solidFill>
                  <a:latin typeface="Arial" charset="0"/>
                  <a:cs typeface="Times New Roman" charset="0"/>
                </a:endParaRPr>
              </a:p>
              <a:p>
                <a:pPr>
                  <a:lnSpc>
                    <a:spcPct val="100000"/>
                  </a:lnSpc>
                  <a:spcAft>
                    <a:spcPts val="0"/>
                  </a:spcAft>
                  <a:buClr>
                    <a:srgbClr val="0000FF"/>
                  </a:buClr>
                </a:pPr>
                <a:r>
                  <a:rPr lang="nl-NL" sz="1800" b="0" dirty="0">
                    <a:solidFill>
                      <a:schemeClr val="tx1"/>
                    </a:solidFill>
                    <a:latin typeface="Arial" charset="0"/>
                    <a:cs typeface="Times New Roman" charset="0"/>
                  </a:rPr>
                  <a:t>Het stralingsvermogen van een ster verspreidt zich </a:t>
                </a:r>
                <a:r>
                  <a:rPr lang="nl-NL" sz="1800" b="0" dirty="0" smtClean="0">
                    <a:solidFill>
                      <a:schemeClr val="tx1"/>
                    </a:solidFill>
                    <a:latin typeface="Arial" charset="0"/>
                    <a:cs typeface="Times New Roman" charset="0"/>
                  </a:rPr>
                  <a:t>over een </a:t>
                </a:r>
                <a:r>
                  <a:rPr lang="nl-NL" sz="1800" b="0" dirty="0">
                    <a:solidFill>
                      <a:schemeClr val="tx1"/>
                    </a:solidFill>
                    <a:latin typeface="Arial" charset="0"/>
                    <a:cs typeface="Times New Roman" charset="0"/>
                  </a:rPr>
                  <a:t>boloppervlak </a:t>
                </a:r>
                <a:r>
                  <a:rPr lang="nl-NL" sz="1800" b="0" dirty="0" smtClean="0">
                    <a:solidFill>
                      <a:schemeClr val="tx1"/>
                    </a:solidFill>
                    <a:latin typeface="Arial" charset="0"/>
                    <a:cs typeface="Times New Roman" charset="0"/>
                  </a:rPr>
                  <a:t>          in de ruimte. </a:t>
                </a:r>
              </a:p>
              <a:p>
                <a:pPr>
                  <a:spcAft>
                    <a:spcPts val="0"/>
                  </a:spcAft>
                  <a:buClr>
                    <a:srgbClr val="0000FF"/>
                  </a:buClr>
                </a:pPr>
                <a:r>
                  <a:rPr lang="nl-NL" sz="1800" b="0" dirty="0">
                    <a:solidFill>
                      <a:schemeClr val="tx1"/>
                    </a:solidFill>
                    <a:latin typeface="Arial" charset="0"/>
                    <a:cs typeface="Times New Roman" charset="0"/>
                  </a:rPr>
                  <a:t>De op aarde gemeten stralingsintensiteit </a:t>
                </a:r>
                <a14:m>
                  <m:oMath xmlns:m="http://schemas.openxmlformats.org/officeDocument/2006/math">
                    <m:r>
                      <a:rPr lang="nl-NL" sz="1800" b="0" i="1">
                        <a:solidFill>
                          <a:schemeClr val="tx1"/>
                        </a:solidFill>
                        <a:latin typeface="Cambria Math"/>
                        <a:cs typeface="Times New Roman" charset="0"/>
                      </a:rPr>
                      <m:t>𝐼</m:t>
                    </m:r>
                  </m:oMath>
                </a14:m>
                <a:r>
                  <a:rPr lang="nl-NL" sz="1800" b="0" dirty="0">
                    <a:solidFill>
                      <a:schemeClr val="tx1"/>
                    </a:solidFill>
                    <a:latin typeface="Arial" charset="0"/>
                    <a:cs typeface="Times New Roman" charset="0"/>
                  </a:rPr>
                  <a:t> </a:t>
                </a:r>
                <a:r>
                  <a:rPr lang="nl-NL" sz="1800" b="0" dirty="0" smtClean="0">
                    <a:solidFill>
                      <a:schemeClr val="tx1"/>
                    </a:solidFill>
                    <a:latin typeface="Arial" charset="0"/>
                    <a:cs typeface="Times New Roman" charset="0"/>
                  </a:rPr>
                  <a:t>( in W/m</a:t>
                </a:r>
                <a:r>
                  <a:rPr lang="nl-NL" sz="1800" b="0" baseline="30000" dirty="0" smtClean="0">
                    <a:solidFill>
                      <a:schemeClr val="tx1"/>
                    </a:solidFill>
                    <a:latin typeface="Arial" charset="0"/>
                    <a:cs typeface="Times New Roman" charset="0"/>
                  </a:rPr>
                  <a:t>2</a:t>
                </a:r>
                <a:r>
                  <a:rPr lang="nl-NL" sz="1800" b="0" dirty="0" smtClean="0">
                    <a:solidFill>
                      <a:schemeClr val="tx1"/>
                    </a:solidFill>
                    <a:latin typeface="Arial" charset="0"/>
                    <a:cs typeface="Times New Roman" charset="0"/>
                  </a:rPr>
                  <a:t>) van </a:t>
                </a:r>
                <a:r>
                  <a:rPr lang="nl-NL" sz="1800" b="0" dirty="0">
                    <a:solidFill>
                      <a:schemeClr val="tx1"/>
                    </a:solidFill>
                    <a:latin typeface="Arial" charset="0"/>
                    <a:cs typeface="Times New Roman" charset="0"/>
                  </a:rPr>
                  <a:t>een ster </a:t>
                </a:r>
                <a:r>
                  <a:rPr lang="nl-NL" sz="1800" b="0" dirty="0" smtClean="0">
                    <a:solidFill>
                      <a:schemeClr val="tx1"/>
                    </a:solidFill>
                    <a:latin typeface="Arial" charset="0"/>
                    <a:cs typeface="Times New Roman" charset="0"/>
                  </a:rPr>
                  <a:t>hangt </a:t>
                </a:r>
                <a:r>
                  <a:rPr lang="nl-NL" sz="1800" b="0" dirty="0">
                    <a:solidFill>
                      <a:schemeClr val="tx1"/>
                    </a:solidFill>
                    <a:latin typeface="Arial" charset="0"/>
                    <a:cs typeface="Times New Roman" charset="0"/>
                  </a:rPr>
                  <a:t>af </a:t>
                </a:r>
                <a:r>
                  <a:rPr lang="nl-NL" sz="1800" b="0" dirty="0" smtClean="0">
                    <a:solidFill>
                      <a:schemeClr val="tx1"/>
                    </a:solidFill>
                    <a:latin typeface="Arial" charset="0"/>
                    <a:cs typeface="Times New Roman" charset="0"/>
                  </a:rPr>
                  <a:t>             van </a:t>
                </a:r>
                <a:r>
                  <a:rPr lang="nl-NL" sz="1800" b="0" dirty="0">
                    <a:solidFill>
                      <a:schemeClr val="tx1"/>
                    </a:solidFill>
                    <a:latin typeface="Arial" charset="0"/>
                    <a:cs typeface="Times New Roman" charset="0"/>
                  </a:rPr>
                  <a:t>het stralingsvermogen </a:t>
                </a:r>
                <a14:m>
                  <m:oMath xmlns:m="http://schemas.openxmlformats.org/officeDocument/2006/math">
                    <m:r>
                      <a:rPr lang="nl-NL" sz="1800" b="0" i="1">
                        <a:solidFill>
                          <a:schemeClr val="tx1"/>
                        </a:solidFill>
                        <a:latin typeface="Cambria Math"/>
                        <a:cs typeface="Times New Roman" charset="0"/>
                      </a:rPr>
                      <m:t>𝑃</m:t>
                    </m:r>
                  </m:oMath>
                </a14:m>
                <a:r>
                  <a:rPr lang="nl-NL" sz="1800" b="0" dirty="0">
                    <a:solidFill>
                      <a:schemeClr val="tx1"/>
                    </a:solidFill>
                    <a:latin typeface="Arial" charset="0"/>
                    <a:cs typeface="Times New Roman" charset="0"/>
                  </a:rPr>
                  <a:t> van en de afstand </a:t>
                </a:r>
                <a14:m>
                  <m:oMath xmlns:m="http://schemas.openxmlformats.org/officeDocument/2006/math">
                    <m:r>
                      <a:rPr lang="nl-NL" sz="1800" b="0" i="1">
                        <a:solidFill>
                          <a:schemeClr val="tx1"/>
                        </a:solidFill>
                        <a:latin typeface="Cambria Math"/>
                        <a:cs typeface="Times New Roman" charset="0"/>
                      </a:rPr>
                      <m:t>𝑟</m:t>
                    </m:r>
                  </m:oMath>
                </a14:m>
                <a:r>
                  <a:rPr lang="nl-NL" sz="1800" b="0" dirty="0" smtClean="0">
                    <a:solidFill>
                      <a:schemeClr val="tx1"/>
                    </a:solidFill>
                    <a:latin typeface="Arial" charset="0"/>
                    <a:cs typeface="Times New Roman" charset="0"/>
                  </a:rPr>
                  <a:t> tot </a:t>
                </a:r>
                <a:r>
                  <a:rPr lang="nl-NL" sz="1800" b="0" dirty="0">
                    <a:solidFill>
                      <a:schemeClr val="tx1"/>
                    </a:solidFill>
                    <a:latin typeface="Arial" charset="0"/>
                    <a:cs typeface="Times New Roman" charset="0"/>
                  </a:rPr>
                  <a:t>de ster:</a:t>
                </a:r>
                <a:r>
                  <a:rPr lang="nl-NL" sz="1800" b="0" dirty="0" smtClean="0">
                    <a:solidFill>
                      <a:schemeClr val="tx1"/>
                    </a:solidFill>
                    <a:latin typeface="Arial" charset="0"/>
                    <a:cs typeface="Times New Roman" charset="0"/>
                  </a:rPr>
                  <a:t>                                                                                                             </a:t>
                </a:r>
                <a14:m>
                  <m:oMath xmlns:m="http://schemas.openxmlformats.org/officeDocument/2006/math">
                    <m:r>
                      <a:rPr lang="nl-NL" sz="1800" b="1" i="1" smtClean="0">
                        <a:solidFill>
                          <a:srgbClr val="7030A0"/>
                        </a:solidFill>
                        <a:latin typeface="Cambria Math"/>
                        <a:cs typeface="Times New Roman" charset="0"/>
                      </a:rPr>
                      <m:t>𝑰</m:t>
                    </m:r>
                    <m:r>
                      <a:rPr lang="nl-NL" sz="1800" b="1" i="1" smtClean="0">
                        <a:solidFill>
                          <a:srgbClr val="7030A0"/>
                        </a:solidFill>
                        <a:latin typeface="Cambria Math"/>
                        <a:cs typeface="Times New Roman" charset="0"/>
                      </a:rPr>
                      <m:t>=</m:t>
                    </m:r>
                    <m:f>
                      <m:fPr>
                        <m:ctrlPr>
                          <a:rPr lang="nl-NL" sz="1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charset="0"/>
                          </a:rPr>
                        </m:ctrlPr>
                      </m:fPr>
                      <m:num>
                        <m:r>
                          <a:rPr lang="nl-NL" sz="1800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charset="0"/>
                          </a:rPr>
                          <m:t>𝑷</m:t>
                        </m:r>
                      </m:num>
                      <m:den>
                        <m:r>
                          <a:rPr lang="nl-NL" sz="1800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charset="0"/>
                          </a:rPr>
                          <m:t>𝑨</m:t>
                        </m:r>
                      </m:den>
                    </m:f>
                    <m:r>
                      <a:rPr lang="nl-NL" sz="1800" b="1" i="1">
                        <a:solidFill>
                          <a:srgbClr val="7030A0"/>
                        </a:solidFill>
                        <a:latin typeface="Cambria Math"/>
                        <a:cs typeface="Times New Roman" charset="0"/>
                      </a:rPr>
                      <m:t>=</m:t>
                    </m:r>
                    <m:f>
                      <m:fPr>
                        <m:ctrlPr>
                          <a:rPr lang="nl-NL" sz="1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charset="0"/>
                          </a:rPr>
                        </m:ctrlPr>
                      </m:fPr>
                      <m:num>
                        <m:r>
                          <a:rPr lang="nl-NL" sz="1800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charset="0"/>
                          </a:rPr>
                          <m:t>𝑷</m:t>
                        </m:r>
                      </m:num>
                      <m:den>
                        <m:r>
                          <a:rPr lang="nl-NL" sz="1800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charset="0"/>
                          </a:rPr>
                          <m:t>𝟒</m:t>
                        </m:r>
                        <m:r>
                          <a:rPr lang="nl-NL" sz="1800" b="1">
                            <a:solidFill>
                              <a:srgbClr val="7030A0"/>
                            </a:solidFill>
                            <a:latin typeface="Cambria Math"/>
                            <a:cs typeface="Times New Roman" charset="0"/>
                            <a:sym typeface="Symbol"/>
                          </a:rPr>
                          <m:t></m:t>
                        </m:r>
                        <m:r>
                          <a:rPr lang="nl-NL" sz="1800" b="1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  <a:cs typeface="Times New Roman" charset="0"/>
                            <a:sym typeface="Symbol"/>
                          </a:rPr>
                          <m:t>∙</m:t>
                        </m:r>
                        <m:sSup>
                          <m:sSupPr>
                            <m:ctrlPr>
                              <a:rPr lang="nl-NL" sz="18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Times New Roman" charset="0"/>
                                <a:sym typeface="Symbol"/>
                              </a:rPr>
                            </m:ctrlPr>
                          </m:sSupPr>
                          <m:e>
                            <m:r>
                              <a:rPr lang="nl-NL" sz="1800" b="1" i="1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  <a:cs typeface="Times New Roman" charset="0"/>
                                <a:sym typeface="Symbol"/>
                              </a:rPr>
                              <m:t>𝒓</m:t>
                            </m:r>
                          </m:e>
                          <m:sup>
                            <m:r>
                              <a:rPr lang="nl-NL" sz="1800" b="1" i="1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  <a:cs typeface="Times New Roman" charset="0"/>
                                <a:sym typeface="Symbol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nl-NL" sz="1800" b="0" dirty="0" smtClean="0">
                    <a:solidFill>
                      <a:schemeClr val="tx1"/>
                    </a:solidFill>
                    <a:latin typeface="Arial" charset="0"/>
                    <a:cs typeface="Times New Roman" charset="0"/>
                  </a:rPr>
                  <a:t>.</a:t>
                </a:r>
                <a:endParaRPr lang="nl-NL" sz="1800" b="0" dirty="0">
                  <a:solidFill>
                    <a:schemeClr val="tx1"/>
                  </a:solidFill>
                  <a:latin typeface="Arial" charset="0"/>
                  <a:cs typeface="Times New Roman" charset="0"/>
                </a:endParaRPr>
              </a:p>
              <a:p>
                <a:pPr marL="187200"/>
                <a:r>
                  <a:rPr lang="nl-NL" sz="1800" dirty="0" smtClean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endParaRPr lang="nl-NL" sz="1800" dirty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15750">
                  <a:buClr>
                    <a:srgbClr val="0000FF"/>
                  </a:buClr>
                </a:pPr>
                <a:r>
                  <a:rPr lang="nl-NL" sz="1800" b="0" dirty="0">
                    <a:solidFill>
                      <a:schemeClr val="tx1"/>
                    </a:solidFill>
                    <a:latin typeface="Arial" charset="0"/>
                    <a:cs typeface="Times New Roman" charset="0"/>
                  </a:rPr>
                  <a:t>De op aarde gemeten stralingsintensiteit </a:t>
                </a:r>
                <a:r>
                  <a:rPr lang="nl-NL" sz="1800" b="0" dirty="0" smtClean="0">
                    <a:solidFill>
                      <a:schemeClr val="tx1"/>
                    </a:solidFill>
                    <a:latin typeface="Arial" charset="0"/>
                    <a:cs typeface="Times New Roman" charset="0"/>
                  </a:rPr>
                  <a:t>                                                                 van </a:t>
                </a:r>
                <a:r>
                  <a:rPr lang="nl-NL" sz="1800" b="0" dirty="0">
                    <a:solidFill>
                      <a:schemeClr val="tx1"/>
                    </a:solidFill>
                    <a:latin typeface="Arial" charset="0"/>
                    <a:cs typeface="Times New Roman" charset="0"/>
                  </a:rPr>
                  <a:t>de zon is de </a:t>
                </a:r>
                <a:r>
                  <a:rPr lang="nl-NL" sz="1800" b="0" dirty="0" smtClean="0">
                    <a:solidFill>
                      <a:schemeClr val="tx1"/>
                    </a:solidFill>
                    <a:latin typeface="Arial" charset="0"/>
                    <a:cs typeface="Times New Roman" charset="0"/>
                  </a:rPr>
                  <a:t>zonneconstante.</a:t>
                </a:r>
                <a:endParaRPr lang="nl-NL" sz="1800" b="0" dirty="0">
                  <a:solidFill>
                    <a:schemeClr val="tx1"/>
                  </a:solidFill>
                  <a:latin typeface="Arial" charset="0"/>
                  <a:cs typeface="Times New Roman" charset="0"/>
                </a:endParaRPr>
              </a:p>
              <a:p>
                <a:pPr>
                  <a:spcAft>
                    <a:spcPts val="0"/>
                  </a:spcAft>
                </a:pPr>
                <a:endParaRPr lang="nl-NL" sz="1800" b="0" dirty="0" smtClean="0">
                  <a:solidFill>
                    <a:schemeClr val="tx1"/>
                  </a:solidFill>
                  <a:latin typeface="Arial" charset="0"/>
                  <a:cs typeface="Times New Roman" charset="0"/>
                </a:endParaRPr>
              </a:p>
              <a:p>
                <a:endParaRPr lang="nl-NL" sz="1800" b="0" dirty="0">
                  <a:solidFill>
                    <a:schemeClr val="tx1"/>
                  </a:solidFill>
                  <a:latin typeface="Arial" charset="0"/>
                  <a:cs typeface="Times New Roman" charset="0"/>
                </a:endParaRPr>
              </a:p>
              <a:p>
                <a:r>
                  <a:rPr lang="nl-NL" sz="1800" b="0" dirty="0" smtClean="0">
                    <a:solidFill>
                      <a:schemeClr val="tx1"/>
                    </a:solidFill>
                    <a:latin typeface="Arial" charset="0"/>
                    <a:cs typeface="Times New Roman" charset="0"/>
                  </a:rPr>
                  <a:t> </a:t>
                </a:r>
                <a:endParaRPr lang="nl-NL" sz="1800" b="0" i="1" dirty="0" smtClean="0">
                  <a:solidFill>
                    <a:schemeClr val="tx1"/>
                  </a:solidFill>
                  <a:latin typeface="Arial" charset="0"/>
                  <a:cs typeface="Times New Roman" charset="0"/>
                </a:endParaRPr>
              </a:p>
              <a:p>
                <a:endParaRPr lang="nl-NL" sz="1800" i="1" dirty="0">
                  <a:solidFill>
                    <a:schemeClr val="tx1"/>
                  </a:solidFill>
                  <a:latin typeface="Arial" charset="0"/>
                  <a:cs typeface="Times New Roman" charset="0"/>
                </a:endParaRPr>
              </a:p>
              <a:p>
                <a:endParaRPr lang="nl-NL" sz="1800" i="1" dirty="0" smtClean="0">
                  <a:solidFill>
                    <a:schemeClr val="tx1"/>
                  </a:solidFill>
                  <a:latin typeface="Arial" charset="0"/>
                  <a:cs typeface="Times New Roman" charset="0"/>
                </a:endParaRPr>
              </a:p>
              <a:p>
                <a:endParaRPr lang="nl-NL" sz="1800" i="1" dirty="0" smtClean="0">
                  <a:solidFill>
                    <a:schemeClr val="tx1"/>
                  </a:solidFill>
                  <a:latin typeface="Arial" charset="0"/>
                  <a:cs typeface="Times New Roman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nl-NL" sz="1800" b="0" dirty="0" smtClean="0">
                    <a:solidFill>
                      <a:schemeClr val="tx1"/>
                    </a:solidFill>
                    <a:latin typeface="Arial" charset="0"/>
                    <a:cs typeface="Times New Roman" charset="0"/>
                  </a:rPr>
                  <a:t>  </a:t>
                </a:r>
                <a:endParaRPr lang="nl-NL" sz="1800" b="0" dirty="0">
                  <a:solidFill>
                    <a:schemeClr val="tx1"/>
                  </a:solidFill>
                  <a:latin typeface="Arial" charset="0"/>
                </a:endParaRPr>
              </a:p>
              <a:p>
                <a:endParaRPr lang="nl-NL" sz="1800" i="1" dirty="0">
                  <a:solidFill>
                    <a:schemeClr val="tx1"/>
                  </a:solidFill>
                  <a:latin typeface="Arial" charset="0"/>
                  <a:cs typeface="Times New Roman" charset="0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  <a:buClr>
                    <a:srgbClr val="0000FF"/>
                  </a:buClr>
                </a:pPr>
                <a:endParaRPr lang="nl-NL" sz="1800" b="0" dirty="0" smtClean="0">
                  <a:solidFill>
                    <a:schemeClr val="tx1"/>
                  </a:solidFill>
                  <a:latin typeface="Arial" charset="0"/>
                  <a:cs typeface="Times New Roman" charset="0"/>
                </a:endParaRPr>
              </a:p>
              <a:p>
                <a:pPr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</a:pPr>
                <a:r>
                  <a:rPr lang="nl-NL" sz="1800" b="0" dirty="0" smtClean="0">
                    <a:solidFill>
                      <a:schemeClr val="tx1"/>
                    </a:solidFill>
                    <a:latin typeface="Arial" charset="0"/>
                    <a:cs typeface="Times New Roman" charset="0"/>
                  </a:rPr>
                  <a:t> </a:t>
                </a:r>
                <a:endParaRPr lang="nl-NL" sz="1800" b="0" dirty="0">
                  <a:solidFill>
                    <a:schemeClr val="tx1"/>
                  </a:solidFill>
                  <a:latin typeface="Arial" charset="0"/>
                  <a:cs typeface="Times New Roman" charset="0"/>
                </a:endParaRPr>
              </a:p>
              <a:p>
                <a:endParaRPr lang="en-US" sz="1800" b="0" dirty="0" smtClean="0">
                  <a:solidFill>
                    <a:schemeClr val="tx1"/>
                  </a:solidFill>
                </a:endParaRPr>
              </a:p>
              <a:p>
                <a:pPr>
                  <a:spcAft>
                    <a:spcPts val="0"/>
                  </a:spcAft>
                  <a:buClr>
                    <a:srgbClr val="0000FF"/>
                  </a:buClr>
                </a:pPr>
                <a:r>
                  <a:rPr lang="nl-NL" b="0" dirty="0" smtClean="0">
                    <a:solidFill>
                      <a:schemeClr val="tx1"/>
                    </a:solidFill>
                    <a:latin typeface="Arial" charset="0"/>
                    <a:cs typeface="Times New Roman" charset="0"/>
                  </a:rPr>
                  <a:t> </a:t>
                </a:r>
                <a:endParaRPr lang="nl-NL" b="0" dirty="0">
                  <a:solidFill>
                    <a:schemeClr val="tx1"/>
                  </a:solidFill>
                  <a:latin typeface="Arial" charset="0"/>
                  <a:cs typeface="Times New Roman" charset="0"/>
                </a:endParaRPr>
              </a:p>
              <a:p>
                <a:pPr marL="288000">
                  <a:spcAft>
                    <a:spcPts val="0"/>
                  </a:spcAft>
                  <a:buClr>
                    <a:srgbClr val="0000FF"/>
                  </a:buClr>
                </a:pPr>
                <a14:m>
                  <m:oMath xmlns:m="http://schemas.openxmlformats.org/officeDocument/2006/math">
                    <m:r>
                      <a:rPr lang="nl-NL" b="0" i="1" smtClean="0">
                        <a:solidFill>
                          <a:schemeClr val="tx1"/>
                        </a:solidFill>
                        <a:latin typeface="Cambria Math"/>
                        <a:cs typeface="Times New Roman" charset="0"/>
                      </a:rPr>
                      <m:t> </m:t>
                    </m:r>
                  </m:oMath>
                </a14:m>
                <a:r>
                  <a:rPr lang="nl-NL" b="0" dirty="0" smtClean="0">
                    <a:solidFill>
                      <a:schemeClr val="tx1"/>
                    </a:solidFill>
                    <a:latin typeface="Arial" charset="0"/>
                    <a:cs typeface="Times New Roman" charset="0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5575" y="1124744"/>
                <a:ext cx="7920881" cy="5544616"/>
              </a:xfrm>
              <a:blipFill rotWithShape="0">
                <a:blip r:embed="rId2"/>
                <a:stretch>
                  <a:fillRect l="-1848" t="-990" b="-81628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597979" y="592736"/>
            <a:ext cx="4974015" cy="397864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Astrofysica </a:t>
            </a:r>
            <a:r>
              <a:rPr lang="en-US" dirty="0" smtClean="0">
                <a:latin typeface="+mj-lt"/>
                <a:cs typeface="Times New Roman" panose="02020603050405020304" pitchFamily="18" charset="0"/>
              </a:rPr>
              <a:t>|</a:t>
            </a:r>
            <a:r>
              <a:rPr lang="en-US" sz="16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+mj-lt"/>
                <a:cs typeface="Times New Roman" panose="02020603050405020304" pitchFamily="18" charset="0"/>
              </a:rPr>
              <a:t>vwo</a:t>
            </a:r>
            <a:r>
              <a:rPr lang="en-US" sz="16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+mj-lt"/>
                <a:cs typeface="Times New Roman" panose="02020603050405020304" pitchFamily="18" charset="0"/>
              </a:rPr>
              <a:t>|</a:t>
            </a:r>
            <a:r>
              <a:rPr lang="en-US" sz="16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+mj-lt"/>
                <a:cs typeface="Times New Roman" panose="02020603050405020304" pitchFamily="18" charset="0"/>
              </a:rPr>
              <a:t>Samenvatting   </a:t>
            </a:r>
            <a:endParaRPr lang="en-US" dirty="0">
              <a:latin typeface="+mj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47004" y="391275"/>
            <a:ext cx="950975" cy="565235"/>
          </a:xfrm>
        </p:spPr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13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Zonnestelsel en heelal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kstvak 13"/>
              <p:cNvSpPr txBox="1"/>
              <p:nvPr/>
            </p:nvSpPr>
            <p:spPr>
              <a:xfrm>
                <a:off x="6275068" y="5929311"/>
                <a:ext cx="2295402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l-NL" sz="1200" b="1" dirty="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Figuur 5 </a:t>
                </a:r>
                <a:r>
                  <a:rPr lang="nl-NL" sz="1200" dirty="0" smtClean="0">
                    <a:latin typeface="Arial" pitchFamily="34" charset="0"/>
                    <a:cs typeface="Arial" pitchFamily="34" charset="0"/>
                  </a:rPr>
                  <a:t>De stralingsintensiteit </a:t>
                </a:r>
                <a14:m>
                  <m:oMath xmlns:m="http://schemas.openxmlformats.org/officeDocument/2006/math">
                    <m:r>
                      <a:rPr lang="nl-NL" sz="1200" b="0" i="1" smtClean="0">
                        <a:latin typeface="Cambria Math"/>
                        <a:cs typeface="Arial" pitchFamily="34" charset="0"/>
                      </a:rPr>
                      <m:t>𝐼</m:t>
                    </m:r>
                  </m:oMath>
                </a14:m>
                <a:r>
                  <a:rPr lang="nl-NL" sz="1200" dirty="0" smtClean="0">
                    <a:latin typeface="Arial" pitchFamily="34" charset="0"/>
                    <a:cs typeface="Arial" pitchFamily="34" charset="0"/>
                  </a:rPr>
                  <a:t> neemt kwadratisch af met de afstand </a:t>
                </a:r>
                <a14:m>
                  <m:oMath xmlns:m="http://schemas.openxmlformats.org/officeDocument/2006/math">
                    <m:r>
                      <a:rPr lang="nl-NL" sz="1200" b="0" i="1" smtClean="0">
                        <a:latin typeface="Cambria Math"/>
                        <a:cs typeface="Arial" pitchFamily="34" charset="0"/>
                      </a:rPr>
                      <m:t>𝑟</m:t>
                    </m:r>
                  </m:oMath>
                </a14:m>
                <a:r>
                  <a:rPr lang="nl-NL" sz="1200" dirty="0" smtClean="0">
                    <a:latin typeface="Arial" pitchFamily="34" charset="0"/>
                    <a:cs typeface="Arial" pitchFamily="34" charset="0"/>
                  </a:rPr>
                  <a:t> tot de ster</a:t>
                </a:r>
                <a:endParaRPr lang="nl-NL" sz="12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4" name="Tekstvak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5068" y="5929311"/>
                <a:ext cx="2295402" cy="553998"/>
              </a:xfrm>
              <a:prstGeom prst="rect">
                <a:avLst/>
              </a:prstGeom>
              <a:blipFill rotWithShape="0">
                <a:blip r:embed="rId3"/>
                <a:stretch>
                  <a:fillRect l="-3979" t="-9890" b="-14286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75068" y="3656383"/>
            <a:ext cx="2260886" cy="2272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540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755577" y="1124744"/>
                <a:ext cx="7826224" cy="5544616"/>
              </a:xfrm>
            </p:spPr>
            <p:txBody>
              <a:bodyPr/>
              <a:lstStyle/>
              <a:p>
                <a:r>
                  <a:rPr lang="en-US" sz="1800" dirty="0" smtClean="0">
                    <a:solidFill>
                      <a:srgbClr val="548DD4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Hertzsprung-Russel-diagram</a:t>
                </a:r>
                <a:endParaRPr lang="en-US" sz="1800" dirty="0">
                  <a:solidFill>
                    <a:srgbClr val="548DD4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>
                  <a:lnSpc>
                    <a:spcPct val="100000"/>
                  </a:lnSpc>
                  <a:spcAft>
                    <a:spcPts val="0"/>
                  </a:spcAft>
                  <a:buClr>
                    <a:srgbClr val="0000FF"/>
                  </a:buClr>
                </a:pPr>
                <a:r>
                  <a:rPr lang="nl-NL" sz="1800" b="0" dirty="0" smtClean="0">
                    <a:solidFill>
                      <a:schemeClr val="tx1"/>
                    </a:solidFill>
                    <a:latin typeface="Arial" charset="0"/>
                    <a:cs typeface="Times New Roman" charset="0"/>
                  </a:rPr>
                  <a:t>Het Hertzsprung-Russell-diagram </a:t>
                </a:r>
                <a:r>
                  <a:rPr lang="nl-NL" sz="1800" b="0" dirty="0">
                    <a:solidFill>
                      <a:schemeClr val="tx1"/>
                    </a:solidFill>
                    <a:latin typeface="Arial" charset="0"/>
                    <a:cs typeface="Times New Roman" charset="0"/>
                  </a:rPr>
                  <a:t>(HRD) geeft alle sterren weer waarvan het stralingsvermogen </a:t>
                </a:r>
                <a14:m>
                  <m:oMath xmlns:m="http://schemas.openxmlformats.org/officeDocument/2006/math">
                    <m:r>
                      <a:rPr lang="nl-NL" sz="1800" b="0" i="1">
                        <a:solidFill>
                          <a:schemeClr val="tx1"/>
                        </a:solidFill>
                        <a:latin typeface="Cambria Math"/>
                        <a:cs typeface="Times New Roman" charset="0"/>
                      </a:rPr>
                      <m:t>𝑃</m:t>
                    </m:r>
                  </m:oMath>
                </a14:m>
                <a:r>
                  <a:rPr lang="nl-NL" sz="1800" b="0" dirty="0">
                    <a:solidFill>
                      <a:schemeClr val="tx1"/>
                    </a:solidFill>
                    <a:latin typeface="Arial" charset="0"/>
                    <a:cs typeface="Times New Roman" charset="0"/>
                  </a:rPr>
                  <a:t> en de </a:t>
                </a:r>
                <a:r>
                  <a:rPr lang="nl-NL" sz="1800" b="0" dirty="0" smtClean="0">
                    <a:solidFill>
                      <a:schemeClr val="tx1"/>
                    </a:solidFill>
                    <a:latin typeface="Arial" charset="0"/>
                    <a:cs typeface="Times New Roman" charset="0"/>
                  </a:rPr>
                  <a:t>oppervlaktetemperatuur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1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charset="0"/>
                          </a:rPr>
                        </m:ctrlPr>
                      </m:sSubPr>
                      <m:e>
                        <m:r>
                          <a:rPr lang="nl-NL" sz="1800" b="0" i="1">
                            <a:solidFill>
                              <a:schemeClr val="tx1"/>
                            </a:solidFill>
                            <a:latin typeface="Cambria Math"/>
                            <a:cs typeface="Times New Roman" charset="0"/>
                          </a:rPr>
                          <m:t>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nl-NL" sz="1800" b="0" i="0">
                            <a:solidFill>
                              <a:schemeClr val="tx1"/>
                            </a:solidFill>
                            <a:latin typeface="Cambria Math"/>
                            <a:cs typeface="Times New Roman" charset="0"/>
                          </a:rPr>
                          <m:t>eff</m:t>
                        </m:r>
                      </m:sub>
                    </m:sSub>
                  </m:oMath>
                </a14:m>
                <a:r>
                  <a:rPr lang="nl-NL" sz="1800" b="0" dirty="0">
                    <a:solidFill>
                      <a:schemeClr val="tx1"/>
                    </a:solidFill>
                    <a:latin typeface="Arial" charset="0"/>
                    <a:cs typeface="Times New Roman" charset="0"/>
                  </a:rPr>
                  <a:t> bekend </a:t>
                </a:r>
                <a:r>
                  <a:rPr lang="nl-NL" sz="1800" b="0" dirty="0" smtClean="0">
                    <a:solidFill>
                      <a:schemeClr val="tx1"/>
                    </a:solidFill>
                    <a:latin typeface="Arial" charset="0"/>
                    <a:cs typeface="Times New Roman" charset="0"/>
                  </a:rPr>
                  <a:t>zijn.</a:t>
                </a:r>
                <a:endParaRPr lang="nl-NL" sz="1800" b="0" dirty="0">
                  <a:solidFill>
                    <a:schemeClr val="tx1"/>
                  </a:solidFill>
                  <a:latin typeface="Arial" charset="0"/>
                  <a:cs typeface="Times New Roman" charset="0"/>
                </a:endParaRPr>
              </a:p>
              <a:p>
                <a:pPr>
                  <a:spcAft>
                    <a:spcPts val="0"/>
                  </a:spcAft>
                  <a:buClr>
                    <a:srgbClr val="0000FF"/>
                  </a:buClr>
                </a:pPr>
                <a:r>
                  <a:rPr lang="nl-NL" sz="1800" b="0" dirty="0" smtClean="0">
                    <a:solidFill>
                      <a:schemeClr val="tx1"/>
                    </a:solidFill>
                    <a:latin typeface="Arial" charset="0"/>
                    <a:cs typeface="Times New Roman" charset="0"/>
                  </a:rPr>
                  <a:t>Van </a:t>
                </a:r>
                <a:r>
                  <a:rPr lang="nl-NL" sz="1800" b="0" dirty="0">
                    <a:solidFill>
                      <a:schemeClr val="tx1"/>
                    </a:solidFill>
                    <a:latin typeface="Arial" charset="0"/>
                    <a:cs typeface="Times New Roman" charset="0"/>
                  </a:rPr>
                  <a:t>deze sterren is het stralingsvermogen </a:t>
                </a:r>
                <a:r>
                  <a:rPr lang="nl-NL" sz="1800" b="0" dirty="0" smtClean="0">
                    <a:solidFill>
                      <a:schemeClr val="tx1"/>
                    </a:solidFill>
                    <a:latin typeface="Arial" charset="0"/>
                    <a:cs typeface="Times New Roman" charset="0"/>
                  </a:rPr>
                  <a:t>                                                      berekend </a:t>
                </a:r>
                <a:r>
                  <a:rPr lang="nl-NL" sz="1800" b="0" dirty="0">
                    <a:solidFill>
                      <a:schemeClr val="tx1"/>
                    </a:solidFill>
                    <a:latin typeface="Arial" charset="0"/>
                    <a:cs typeface="Times New Roman" charset="0"/>
                  </a:rPr>
                  <a:t>uit de op aarde gemeten </a:t>
                </a:r>
                <a:r>
                  <a:rPr lang="nl-NL" sz="1800" b="0" dirty="0" smtClean="0">
                    <a:solidFill>
                      <a:schemeClr val="tx1"/>
                    </a:solidFill>
                    <a:latin typeface="Arial" charset="0"/>
                    <a:cs typeface="Times New Roman" charset="0"/>
                  </a:rPr>
                  <a:t>                                                                   stralingsintensiteit </a:t>
                </a:r>
                <a14:m>
                  <m:oMath xmlns:m="http://schemas.openxmlformats.org/officeDocument/2006/math">
                    <m:r>
                      <a:rPr lang="nl-NL" sz="1800" b="0" i="1">
                        <a:solidFill>
                          <a:schemeClr val="tx1"/>
                        </a:solidFill>
                        <a:latin typeface="Cambria Math"/>
                        <a:cs typeface="Times New Roman" charset="0"/>
                      </a:rPr>
                      <m:t>𝐼</m:t>
                    </m:r>
                  </m:oMath>
                </a14:m>
                <a:r>
                  <a:rPr lang="nl-NL" sz="1800" b="0" dirty="0">
                    <a:solidFill>
                      <a:schemeClr val="tx1"/>
                    </a:solidFill>
                    <a:latin typeface="Arial" charset="0"/>
                    <a:cs typeface="Times New Roman" charset="0"/>
                  </a:rPr>
                  <a:t> en de bekende </a:t>
                </a:r>
                <a:r>
                  <a:rPr lang="nl-NL" sz="1800" b="0" dirty="0" smtClean="0">
                    <a:solidFill>
                      <a:schemeClr val="tx1"/>
                    </a:solidFill>
                    <a:latin typeface="Arial" charset="0"/>
                    <a:cs typeface="Times New Roman" charset="0"/>
                  </a:rPr>
                  <a:t>                                                                                                               afstand </a:t>
                </a:r>
                <a14:m>
                  <m:oMath xmlns:m="http://schemas.openxmlformats.org/officeDocument/2006/math">
                    <m:r>
                      <a:rPr lang="nl-NL" sz="1800" b="0" i="1">
                        <a:solidFill>
                          <a:schemeClr val="tx1"/>
                        </a:solidFill>
                        <a:latin typeface="Cambria Math"/>
                        <a:cs typeface="Times New Roman" charset="0"/>
                      </a:rPr>
                      <m:t>𝑟</m:t>
                    </m:r>
                  </m:oMath>
                </a14:m>
                <a:r>
                  <a:rPr lang="nl-NL" sz="1800" b="0" dirty="0">
                    <a:solidFill>
                      <a:schemeClr val="tx1"/>
                    </a:solidFill>
                    <a:latin typeface="Arial" charset="0"/>
                    <a:cs typeface="Times New Roman" charset="0"/>
                  </a:rPr>
                  <a:t> van de ster tot de </a:t>
                </a:r>
                <a:r>
                  <a:rPr lang="nl-NL" sz="1800" b="0" dirty="0" smtClean="0">
                    <a:solidFill>
                      <a:schemeClr val="tx1"/>
                    </a:solidFill>
                    <a:latin typeface="Arial" charset="0"/>
                    <a:cs typeface="Times New Roman" charset="0"/>
                  </a:rPr>
                  <a:t>aarde.</a:t>
                </a:r>
                <a:endParaRPr lang="nl-NL" sz="1800" b="0" dirty="0">
                  <a:solidFill>
                    <a:schemeClr val="tx1"/>
                  </a:solidFill>
                  <a:latin typeface="Arial" charset="0"/>
                  <a:cs typeface="Times New Roman" charset="0"/>
                </a:endParaRPr>
              </a:p>
              <a:p>
                <a:pPr>
                  <a:spcAft>
                    <a:spcPts val="0"/>
                  </a:spcAft>
                  <a:buClr>
                    <a:srgbClr val="0000FF"/>
                  </a:buClr>
                </a:pPr>
                <a:r>
                  <a:rPr lang="nl-NL" sz="1800" b="0" dirty="0">
                    <a:solidFill>
                      <a:schemeClr val="tx1"/>
                    </a:solidFill>
                    <a:latin typeface="Arial" charset="0"/>
                    <a:cs typeface="Times New Roman" charset="0"/>
                  </a:rPr>
                  <a:t>Van deze sterren is de </a:t>
                </a:r>
                <a:r>
                  <a:rPr lang="nl-NL" sz="1800" b="0" dirty="0" smtClean="0">
                    <a:solidFill>
                      <a:schemeClr val="tx1"/>
                    </a:solidFill>
                    <a:latin typeface="Arial" charset="0"/>
                    <a:cs typeface="Times New Roman" charset="0"/>
                  </a:rPr>
                  <a:t>oppervlaktetemperatuur                                                      berekend </a:t>
                </a:r>
                <a:r>
                  <a:rPr lang="nl-NL" sz="1800" b="0" dirty="0">
                    <a:solidFill>
                      <a:schemeClr val="tx1"/>
                    </a:solidFill>
                    <a:latin typeface="Arial" charset="0"/>
                    <a:cs typeface="Times New Roman" charset="0"/>
                  </a:rPr>
                  <a:t>uit de golflengte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1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charset="0"/>
                          </a:rPr>
                        </m:ctrlPr>
                      </m:sSubPr>
                      <m:e>
                        <m:r>
                          <a:rPr lang="el-GR" sz="1800" b="0" i="1">
                            <a:solidFill>
                              <a:schemeClr val="tx1"/>
                            </a:solidFill>
                            <a:latin typeface="Cambria Math"/>
                            <a:cs typeface="Times New Roman" charset="0"/>
                          </a:rPr>
                          <m:t>𝜆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nl-NL" sz="1800" b="0" i="0">
                            <a:solidFill>
                              <a:schemeClr val="tx1"/>
                            </a:solidFill>
                            <a:latin typeface="Cambria Math"/>
                            <a:cs typeface="Times New Roman" charset="0"/>
                          </a:rPr>
                          <m:t>max</m:t>
                        </m:r>
                      </m:sub>
                    </m:sSub>
                  </m:oMath>
                </a14:m>
                <a:r>
                  <a:rPr lang="nl-NL" sz="1800" b="0" dirty="0">
                    <a:solidFill>
                      <a:schemeClr val="tx1"/>
                    </a:solidFill>
                    <a:latin typeface="Arial" charset="0"/>
                    <a:cs typeface="Times New Roman" charset="0"/>
                  </a:rPr>
                  <a:t> van het maximum </a:t>
                </a:r>
                <a:r>
                  <a:rPr lang="nl-NL" sz="1800" b="0" dirty="0" smtClean="0">
                    <a:solidFill>
                      <a:schemeClr val="tx1"/>
                    </a:solidFill>
                    <a:latin typeface="Arial" charset="0"/>
                    <a:cs typeface="Times New Roman" charset="0"/>
                  </a:rPr>
                  <a:t>                                                  in </a:t>
                </a:r>
                <a:r>
                  <a:rPr lang="nl-NL" sz="1800" b="0" dirty="0">
                    <a:solidFill>
                      <a:schemeClr val="tx1"/>
                    </a:solidFill>
                    <a:latin typeface="Arial" charset="0"/>
                    <a:cs typeface="Times New Roman" charset="0"/>
                  </a:rPr>
                  <a:t>de op aarde gemeten stralingskromme van </a:t>
                </a:r>
                <a:r>
                  <a:rPr lang="nl-NL" sz="1800" b="0" dirty="0" smtClean="0">
                    <a:solidFill>
                      <a:schemeClr val="tx1"/>
                    </a:solidFill>
                    <a:latin typeface="Arial" charset="0"/>
                    <a:cs typeface="Times New Roman" charset="0"/>
                  </a:rPr>
                  <a:t>                                                        de ster. </a:t>
                </a:r>
                <a:endParaRPr lang="nl-NL" sz="1800" b="0" dirty="0">
                  <a:solidFill>
                    <a:schemeClr val="tx1"/>
                  </a:solidFill>
                  <a:latin typeface="Arial" charset="0"/>
                  <a:cs typeface="Times New Roman" charset="0"/>
                </a:endParaRPr>
              </a:p>
              <a:p>
                <a:pPr>
                  <a:spcAft>
                    <a:spcPts val="0"/>
                  </a:spcAft>
                  <a:buClr>
                    <a:srgbClr val="0000FF"/>
                  </a:buClr>
                </a:pPr>
                <a:r>
                  <a:rPr lang="nl-NL" sz="1800" b="0" dirty="0">
                    <a:solidFill>
                      <a:schemeClr val="tx1"/>
                    </a:solidFill>
                    <a:latin typeface="Arial" charset="0"/>
                    <a:cs typeface="Times New Roman" charset="0"/>
                  </a:rPr>
                  <a:t>Van een ster op onbekende afstand is met </a:t>
                </a:r>
                <a:r>
                  <a:rPr lang="nl-NL" sz="1800" b="0" dirty="0" smtClean="0">
                    <a:solidFill>
                      <a:schemeClr val="tx1"/>
                    </a:solidFill>
                    <a:latin typeface="Arial" charset="0"/>
                    <a:cs typeface="Times New Roman" charset="0"/>
                  </a:rPr>
                  <a:t>                                                             het </a:t>
                </a:r>
                <a:r>
                  <a:rPr lang="nl-NL" sz="1800" b="0" dirty="0">
                    <a:solidFill>
                      <a:schemeClr val="tx1"/>
                    </a:solidFill>
                    <a:latin typeface="Arial" charset="0"/>
                    <a:cs typeface="Times New Roman" charset="0"/>
                  </a:rPr>
                  <a:t>HRD een schatting van de afstand te maken </a:t>
                </a:r>
                <a:r>
                  <a:rPr lang="nl-NL" sz="1800" b="0" dirty="0" smtClean="0">
                    <a:solidFill>
                      <a:schemeClr val="tx1"/>
                    </a:solidFill>
                    <a:latin typeface="Arial" charset="0"/>
                    <a:cs typeface="Times New Roman" charset="0"/>
                  </a:rPr>
                  <a:t>                                                     als </a:t>
                </a:r>
                <a:r>
                  <a:rPr lang="nl-NL" sz="1800" b="0" dirty="0">
                    <a:solidFill>
                      <a:schemeClr val="tx1"/>
                    </a:solidFill>
                    <a:latin typeface="Arial" charset="0"/>
                    <a:cs typeface="Times New Roman" charset="0"/>
                  </a:rPr>
                  <a:t>de oppervlaktetemperatuur van de </a:t>
                </a:r>
                <a:r>
                  <a:rPr lang="nl-NL" sz="1800" b="0" dirty="0" smtClean="0">
                    <a:solidFill>
                      <a:schemeClr val="tx1"/>
                    </a:solidFill>
                    <a:latin typeface="Arial" charset="0"/>
                    <a:cs typeface="Times New Roman" charset="0"/>
                  </a:rPr>
                  <a:t>ster bekend                                                        is</a:t>
                </a:r>
                <a:r>
                  <a:rPr lang="nl-NL" sz="1800" b="0" dirty="0">
                    <a:solidFill>
                      <a:schemeClr val="tx1"/>
                    </a:solidFill>
                    <a:latin typeface="Arial" charset="0"/>
                    <a:cs typeface="Times New Roman" charset="0"/>
                  </a:rPr>
                  <a:t>, onder de aanname dat de ster op de </a:t>
                </a:r>
                <a:r>
                  <a:rPr lang="nl-NL" sz="1800" b="0" dirty="0" smtClean="0">
                    <a:solidFill>
                      <a:schemeClr val="tx1"/>
                    </a:solidFill>
                    <a:latin typeface="Arial" charset="0"/>
                    <a:cs typeface="Times New Roman" charset="0"/>
                  </a:rPr>
                  <a:t>                                                     hoofdreeks ligt.</a:t>
                </a:r>
                <a:endParaRPr lang="nl-NL" sz="1800" b="0" dirty="0">
                  <a:solidFill>
                    <a:schemeClr val="tx1"/>
                  </a:solidFill>
                  <a:latin typeface="Arial" charset="0"/>
                  <a:cs typeface="Times New Roman" charset="0"/>
                </a:endParaRPr>
              </a:p>
              <a:p>
                <a:pPr>
                  <a:spcAft>
                    <a:spcPts val="0"/>
                  </a:spcAft>
                  <a:buClr>
                    <a:srgbClr val="0000FF"/>
                  </a:buClr>
                </a:pPr>
                <a:endParaRPr lang="nl-NL" sz="1800" b="0" dirty="0">
                  <a:solidFill>
                    <a:schemeClr val="tx1"/>
                  </a:solidFill>
                  <a:latin typeface="Arial" charset="0"/>
                  <a:cs typeface="Times New Roman" charset="0"/>
                </a:endParaRPr>
              </a:p>
              <a:p>
                <a:pPr>
                  <a:spcAft>
                    <a:spcPts val="0"/>
                  </a:spcAft>
                </a:pPr>
                <a:endParaRPr lang="nl-NL" sz="1800" b="0" dirty="0" smtClean="0">
                  <a:solidFill>
                    <a:schemeClr val="tx1"/>
                  </a:solidFill>
                  <a:latin typeface="Arial" charset="0"/>
                  <a:cs typeface="Times New Roman" charset="0"/>
                </a:endParaRPr>
              </a:p>
              <a:p>
                <a:endParaRPr lang="nl-NL" sz="1800" b="0" dirty="0">
                  <a:solidFill>
                    <a:schemeClr val="tx1"/>
                  </a:solidFill>
                  <a:latin typeface="Arial" charset="0"/>
                  <a:cs typeface="Times New Roman" charset="0"/>
                </a:endParaRPr>
              </a:p>
              <a:p>
                <a:r>
                  <a:rPr lang="nl-NL" sz="1800" b="0" dirty="0" smtClean="0">
                    <a:solidFill>
                      <a:schemeClr val="tx1"/>
                    </a:solidFill>
                    <a:latin typeface="Arial" charset="0"/>
                    <a:cs typeface="Times New Roman" charset="0"/>
                  </a:rPr>
                  <a:t> </a:t>
                </a:r>
                <a:endParaRPr lang="nl-NL" sz="1800" b="0" i="1" dirty="0" smtClean="0">
                  <a:solidFill>
                    <a:schemeClr val="tx1"/>
                  </a:solidFill>
                  <a:latin typeface="Arial" charset="0"/>
                  <a:cs typeface="Times New Roman" charset="0"/>
                </a:endParaRPr>
              </a:p>
              <a:p>
                <a:endParaRPr lang="nl-NL" sz="1800" i="1" dirty="0">
                  <a:solidFill>
                    <a:schemeClr val="tx1"/>
                  </a:solidFill>
                  <a:latin typeface="Arial" charset="0"/>
                  <a:cs typeface="Times New Roman" charset="0"/>
                </a:endParaRPr>
              </a:p>
              <a:p>
                <a:endParaRPr lang="nl-NL" sz="1800" i="1" dirty="0" smtClean="0">
                  <a:solidFill>
                    <a:schemeClr val="tx1"/>
                  </a:solidFill>
                  <a:latin typeface="Arial" charset="0"/>
                  <a:cs typeface="Times New Roman" charset="0"/>
                </a:endParaRPr>
              </a:p>
              <a:p>
                <a:endParaRPr lang="nl-NL" sz="1800" i="1" dirty="0" smtClean="0">
                  <a:solidFill>
                    <a:schemeClr val="tx1"/>
                  </a:solidFill>
                  <a:latin typeface="Arial" charset="0"/>
                  <a:cs typeface="Times New Roman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nl-NL" sz="1800" b="0" dirty="0" smtClean="0">
                    <a:solidFill>
                      <a:schemeClr val="tx1"/>
                    </a:solidFill>
                    <a:latin typeface="Arial" charset="0"/>
                    <a:cs typeface="Times New Roman" charset="0"/>
                  </a:rPr>
                  <a:t>  </a:t>
                </a:r>
                <a:endParaRPr lang="nl-NL" sz="1800" b="0" dirty="0">
                  <a:solidFill>
                    <a:schemeClr val="tx1"/>
                  </a:solidFill>
                  <a:latin typeface="Arial" charset="0"/>
                </a:endParaRPr>
              </a:p>
              <a:p>
                <a:endParaRPr lang="nl-NL" sz="1800" i="1" dirty="0">
                  <a:solidFill>
                    <a:schemeClr val="tx1"/>
                  </a:solidFill>
                  <a:latin typeface="Arial" charset="0"/>
                  <a:cs typeface="Times New Roman" charset="0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  <a:buClr>
                    <a:srgbClr val="0000FF"/>
                  </a:buClr>
                </a:pPr>
                <a:endParaRPr lang="nl-NL" sz="1800" b="0" dirty="0" smtClean="0">
                  <a:solidFill>
                    <a:schemeClr val="tx1"/>
                  </a:solidFill>
                  <a:latin typeface="Arial" charset="0"/>
                  <a:cs typeface="Times New Roman" charset="0"/>
                </a:endParaRPr>
              </a:p>
              <a:p>
                <a:pPr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</a:pPr>
                <a:r>
                  <a:rPr lang="nl-NL" sz="1800" b="0" dirty="0" smtClean="0">
                    <a:solidFill>
                      <a:schemeClr val="tx1"/>
                    </a:solidFill>
                    <a:latin typeface="Arial" charset="0"/>
                    <a:cs typeface="Times New Roman" charset="0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5577" y="1124744"/>
                <a:ext cx="7826224" cy="5544616"/>
              </a:xfrm>
              <a:blipFill rotWithShape="0">
                <a:blip r:embed="rId2"/>
                <a:stretch>
                  <a:fillRect l="-1869" t="-990" r="-12305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597979" y="592736"/>
            <a:ext cx="4974015" cy="397864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Astrofysica </a:t>
            </a:r>
            <a:r>
              <a:rPr lang="en-US" dirty="0" smtClean="0">
                <a:latin typeface="+mj-lt"/>
                <a:cs typeface="Times New Roman" panose="02020603050405020304" pitchFamily="18" charset="0"/>
              </a:rPr>
              <a:t>|</a:t>
            </a:r>
            <a:r>
              <a:rPr lang="en-US" sz="16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+mj-lt"/>
                <a:cs typeface="Times New Roman" panose="02020603050405020304" pitchFamily="18" charset="0"/>
              </a:rPr>
              <a:t>vwo</a:t>
            </a:r>
            <a:r>
              <a:rPr lang="en-US" sz="16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+mj-lt"/>
                <a:cs typeface="Times New Roman" panose="02020603050405020304" pitchFamily="18" charset="0"/>
              </a:rPr>
              <a:t>|</a:t>
            </a:r>
            <a:r>
              <a:rPr lang="en-US" sz="16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+mj-lt"/>
                <a:cs typeface="Times New Roman" panose="02020603050405020304" pitchFamily="18" charset="0"/>
              </a:rPr>
              <a:t>Samenvatting   </a:t>
            </a:r>
            <a:endParaRPr lang="en-US" dirty="0">
              <a:latin typeface="+mj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47004" y="391275"/>
            <a:ext cx="950975" cy="565235"/>
          </a:xfrm>
        </p:spPr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13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Zonnestelsel en heelal</a:t>
            </a:r>
            <a:endParaRPr lang="en-US" dirty="0"/>
          </a:p>
        </p:txBody>
      </p:sp>
      <p:sp>
        <p:nvSpPr>
          <p:cNvPr id="10" name="Tekstvak 9"/>
          <p:cNvSpPr txBox="1"/>
          <p:nvPr/>
        </p:nvSpPr>
        <p:spPr>
          <a:xfrm>
            <a:off x="6156176" y="5813723"/>
            <a:ext cx="278566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Figuur 6 </a:t>
            </a:r>
            <a:r>
              <a:rPr lang="nl-NL" sz="1200" dirty="0" smtClean="0">
                <a:latin typeface="Arial" pitchFamily="34" charset="0"/>
                <a:cs typeface="Arial" pitchFamily="34" charset="0"/>
              </a:rPr>
              <a:t>Hertzsprung-Russell-diagram</a:t>
            </a:r>
            <a:endParaRPr lang="nl-NL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40152" y="2317023"/>
            <a:ext cx="2884833" cy="3454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460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55577" y="1124744"/>
            <a:ext cx="7826224" cy="5544616"/>
          </a:xfrm>
        </p:spPr>
        <p:txBody>
          <a:bodyPr/>
          <a:lstStyle/>
          <a:p>
            <a:r>
              <a:rPr lang="en-US" sz="1800" dirty="0" smtClean="0">
                <a:solidFill>
                  <a:srgbClr val="548DD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Spectrum</a:t>
            </a:r>
          </a:p>
          <a:p>
            <a:pPr>
              <a:lnSpc>
                <a:spcPct val="100000"/>
              </a:lnSpc>
              <a:spcAft>
                <a:spcPts val="0"/>
              </a:spcAft>
              <a:buClr>
                <a:srgbClr val="0000FF"/>
              </a:buClr>
            </a:pPr>
            <a:r>
              <a:rPr lang="nl-NL" sz="1800" b="0" dirty="0">
                <a:solidFill>
                  <a:schemeClr val="tx1"/>
                </a:solidFill>
                <a:latin typeface="Arial" charset="0"/>
                <a:cs typeface="Times New Roman" charset="0"/>
              </a:rPr>
              <a:t>Het spectrum van een ster is een </a:t>
            </a:r>
            <a:r>
              <a:rPr lang="nl-NL" sz="1800" b="0" dirty="0" smtClean="0">
                <a:solidFill>
                  <a:schemeClr val="tx1"/>
                </a:solidFill>
                <a:latin typeface="Arial" charset="0"/>
                <a:cs typeface="Times New Roman" charset="0"/>
              </a:rPr>
              <a:t>continu emissiespectrum waarin </a:t>
            </a:r>
            <a:r>
              <a:rPr lang="nl-NL" sz="1800" b="0" dirty="0">
                <a:solidFill>
                  <a:schemeClr val="tx1"/>
                </a:solidFill>
                <a:latin typeface="Arial" charset="0"/>
                <a:cs typeface="Times New Roman" charset="0"/>
              </a:rPr>
              <a:t>absorptielijnen (of </a:t>
            </a:r>
            <a:r>
              <a:rPr lang="nl-NL" sz="1800" b="0" dirty="0" smtClean="0">
                <a:solidFill>
                  <a:schemeClr val="tx1"/>
                </a:solidFill>
                <a:latin typeface="Arial" charset="0"/>
                <a:cs typeface="Times New Roman" charset="0"/>
              </a:rPr>
              <a:t>fraunhoferlijnen</a:t>
            </a:r>
            <a:r>
              <a:rPr lang="nl-NL" sz="1800" b="0" dirty="0">
                <a:solidFill>
                  <a:schemeClr val="tx1"/>
                </a:solidFill>
                <a:latin typeface="Arial" charset="0"/>
                <a:cs typeface="Times New Roman" charset="0"/>
              </a:rPr>
              <a:t>) </a:t>
            </a:r>
            <a:r>
              <a:rPr lang="nl-NL" sz="1800" b="0" dirty="0" smtClean="0">
                <a:solidFill>
                  <a:schemeClr val="tx1"/>
                </a:solidFill>
                <a:latin typeface="Arial" charset="0"/>
                <a:cs typeface="Times New Roman" charset="0"/>
              </a:rPr>
              <a:t>voorkomen.</a:t>
            </a:r>
            <a:endParaRPr lang="nl-NL" sz="1800" b="0" dirty="0">
              <a:solidFill>
                <a:schemeClr val="tx1"/>
              </a:solidFill>
              <a:latin typeface="Arial" charset="0"/>
              <a:cs typeface="Times New Roman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  <a:buClr>
                <a:srgbClr val="0000FF"/>
              </a:buClr>
            </a:pPr>
            <a:endParaRPr lang="nl-NL" sz="1800" b="0" dirty="0" smtClean="0">
              <a:solidFill>
                <a:schemeClr val="tx1"/>
              </a:solidFill>
              <a:latin typeface="Arial" charset="0"/>
              <a:cs typeface="Times New Roman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  <a:buClr>
                <a:srgbClr val="0000FF"/>
              </a:buClr>
            </a:pPr>
            <a:r>
              <a:rPr lang="nl-NL" sz="1800" b="0" dirty="0" smtClean="0">
                <a:solidFill>
                  <a:schemeClr val="tx1"/>
                </a:solidFill>
                <a:latin typeface="Arial" charset="0"/>
                <a:cs typeface="Times New Roman" charset="0"/>
              </a:rPr>
              <a:t>Uit </a:t>
            </a:r>
            <a:r>
              <a:rPr lang="nl-NL" sz="1800" b="0" dirty="0">
                <a:solidFill>
                  <a:schemeClr val="tx1"/>
                </a:solidFill>
                <a:latin typeface="Arial" charset="0"/>
                <a:cs typeface="Times New Roman" charset="0"/>
              </a:rPr>
              <a:t>de golflengtes van de absorptielijnen is af te leiden welke gassen zich in de oppervlaktelaag van de ster </a:t>
            </a:r>
            <a:r>
              <a:rPr lang="nl-NL" sz="1800" b="0" dirty="0" smtClean="0">
                <a:solidFill>
                  <a:schemeClr val="tx1"/>
                </a:solidFill>
                <a:latin typeface="Arial" charset="0"/>
                <a:cs typeface="Times New Roman" charset="0"/>
              </a:rPr>
              <a:t>bevinden.</a:t>
            </a:r>
            <a:endParaRPr lang="nl-NL" sz="1800" b="0" dirty="0">
              <a:solidFill>
                <a:schemeClr val="tx1"/>
              </a:solidFill>
              <a:latin typeface="Arial" charset="0"/>
              <a:cs typeface="Times New Roman" charset="0"/>
            </a:endParaRPr>
          </a:p>
          <a:p>
            <a:pPr>
              <a:spcAft>
                <a:spcPts val="0"/>
              </a:spcAft>
              <a:buClr>
                <a:srgbClr val="0000FF"/>
              </a:buClr>
            </a:pPr>
            <a:r>
              <a:rPr lang="nl-NL" sz="1800" b="0" dirty="0" smtClean="0">
                <a:solidFill>
                  <a:schemeClr val="tx1"/>
                </a:solidFill>
                <a:latin typeface="Arial" charset="0"/>
                <a:cs typeface="Times New Roman" charset="0"/>
              </a:rPr>
              <a:t> </a:t>
            </a:r>
          </a:p>
          <a:p>
            <a:pPr>
              <a:spcAft>
                <a:spcPts val="0"/>
              </a:spcAft>
              <a:buClr>
                <a:srgbClr val="0000FF"/>
              </a:buClr>
            </a:pPr>
            <a:endParaRPr lang="nl-NL" sz="1800" b="0" dirty="0">
              <a:solidFill>
                <a:schemeClr val="tx1"/>
              </a:solidFill>
              <a:latin typeface="Arial" charset="0"/>
              <a:cs typeface="Times New Roman" charset="0"/>
            </a:endParaRPr>
          </a:p>
          <a:p>
            <a:pPr>
              <a:buClr>
                <a:srgbClr val="0000FF"/>
              </a:buClr>
            </a:pPr>
            <a:endParaRPr lang="nl-NL" sz="1800" b="0" dirty="0">
              <a:solidFill>
                <a:schemeClr val="tx1"/>
              </a:solidFill>
              <a:latin typeface="Arial" charset="0"/>
              <a:cs typeface="Times New Roman" charset="0"/>
            </a:endParaRPr>
          </a:p>
          <a:p>
            <a:endParaRPr lang="en-US" sz="1800" dirty="0">
              <a:solidFill>
                <a:srgbClr val="548DD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0"/>
              </a:spcAft>
              <a:buClr>
                <a:srgbClr val="0000FF"/>
              </a:buClr>
            </a:pPr>
            <a:r>
              <a:rPr lang="nl-NL" sz="1800" b="0" dirty="0" smtClean="0">
                <a:solidFill>
                  <a:schemeClr val="tx1"/>
                </a:solidFill>
                <a:latin typeface="Arial" charset="0"/>
                <a:cs typeface="Times New Roman" charset="0"/>
              </a:rPr>
              <a:t> </a:t>
            </a:r>
            <a:endParaRPr lang="nl-NL" sz="1800" b="0" dirty="0">
              <a:solidFill>
                <a:schemeClr val="tx1"/>
              </a:solidFill>
              <a:latin typeface="Arial" charset="0"/>
              <a:cs typeface="Times New Roman" charset="0"/>
            </a:endParaRPr>
          </a:p>
          <a:p>
            <a:pPr>
              <a:spcAft>
                <a:spcPts val="0"/>
              </a:spcAft>
              <a:buClr>
                <a:srgbClr val="0000FF"/>
              </a:buClr>
            </a:pPr>
            <a:endParaRPr lang="nl-NL" sz="1800" b="0" dirty="0">
              <a:solidFill>
                <a:schemeClr val="tx1"/>
              </a:solidFill>
              <a:latin typeface="Arial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endParaRPr lang="nl-NL" sz="1800" b="0" dirty="0" smtClean="0">
              <a:solidFill>
                <a:schemeClr val="tx1"/>
              </a:solidFill>
              <a:latin typeface="Arial" charset="0"/>
              <a:cs typeface="Times New Roman" charset="0"/>
            </a:endParaRPr>
          </a:p>
          <a:p>
            <a:endParaRPr lang="nl-NL" sz="1800" b="0" dirty="0">
              <a:solidFill>
                <a:schemeClr val="tx1"/>
              </a:solidFill>
              <a:latin typeface="Arial" charset="0"/>
              <a:cs typeface="Times New Roman" charset="0"/>
            </a:endParaRPr>
          </a:p>
          <a:p>
            <a:r>
              <a:rPr lang="nl-NL" sz="1800" b="0" dirty="0" smtClean="0">
                <a:solidFill>
                  <a:schemeClr val="tx1"/>
                </a:solidFill>
                <a:latin typeface="Arial" charset="0"/>
                <a:cs typeface="Times New Roman" charset="0"/>
              </a:rPr>
              <a:t> </a:t>
            </a:r>
            <a:endParaRPr lang="nl-NL" sz="1800" b="0" i="1" dirty="0" smtClean="0">
              <a:solidFill>
                <a:schemeClr val="tx1"/>
              </a:solidFill>
              <a:latin typeface="Arial" charset="0"/>
              <a:cs typeface="Times New Roman" charset="0"/>
            </a:endParaRPr>
          </a:p>
          <a:p>
            <a:endParaRPr lang="nl-NL" sz="1800" i="1" dirty="0">
              <a:solidFill>
                <a:schemeClr val="tx1"/>
              </a:solidFill>
              <a:latin typeface="Arial" charset="0"/>
              <a:cs typeface="Times New Roman" charset="0"/>
            </a:endParaRPr>
          </a:p>
          <a:p>
            <a:endParaRPr lang="nl-NL" sz="1800" i="1" dirty="0" smtClean="0">
              <a:solidFill>
                <a:schemeClr val="tx1"/>
              </a:solidFill>
              <a:latin typeface="Arial" charset="0"/>
              <a:cs typeface="Times New Roman" charset="0"/>
            </a:endParaRPr>
          </a:p>
          <a:p>
            <a:endParaRPr lang="nl-NL" sz="1800" i="1" dirty="0" smtClean="0">
              <a:solidFill>
                <a:schemeClr val="tx1"/>
              </a:solidFill>
              <a:latin typeface="Arial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nl-NL" sz="1800" b="0" dirty="0" smtClean="0">
                <a:solidFill>
                  <a:schemeClr val="tx1"/>
                </a:solidFill>
                <a:latin typeface="Arial" charset="0"/>
                <a:cs typeface="Times New Roman" charset="0"/>
              </a:rPr>
              <a:t>  </a:t>
            </a:r>
            <a:endParaRPr lang="nl-NL" sz="1800" b="0" dirty="0">
              <a:solidFill>
                <a:schemeClr val="tx1"/>
              </a:solidFill>
              <a:latin typeface="Arial" charset="0"/>
            </a:endParaRPr>
          </a:p>
          <a:p>
            <a:endParaRPr lang="nl-NL" sz="1800" i="1" dirty="0">
              <a:solidFill>
                <a:schemeClr val="tx1"/>
              </a:solidFill>
              <a:latin typeface="Arial" charset="0"/>
              <a:cs typeface="Times New Roman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</a:pPr>
            <a:endParaRPr lang="nl-NL" sz="1800" b="0" dirty="0" smtClean="0">
              <a:solidFill>
                <a:schemeClr val="tx1"/>
              </a:solidFill>
              <a:latin typeface="Arial" charset="0"/>
              <a:cs typeface="Times New Roman" charset="0"/>
            </a:endParaRPr>
          </a:p>
          <a:p>
            <a:pPr>
              <a:spcBef>
                <a:spcPts val="600"/>
              </a:spcBef>
              <a:spcAft>
                <a:spcPts val="0"/>
              </a:spcAft>
              <a:buClr>
                <a:srgbClr val="0000FF"/>
              </a:buClr>
            </a:pPr>
            <a:r>
              <a:rPr lang="nl-NL" sz="1800" b="0" dirty="0" smtClean="0">
                <a:solidFill>
                  <a:schemeClr val="tx1"/>
                </a:solidFill>
                <a:latin typeface="Arial" charset="0"/>
                <a:cs typeface="Times New Roman" charset="0"/>
              </a:rPr>
              <a:t>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597979" y="592736"/>
            <a:ext cx="4974015" cy="397864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Astrofysica </a:t>
            </a:r>
            <a:r>
              <a:rPr lang="en-US" dirty="0" smtClean="0">
                <a:latin typeface="+mj-lt"/>
                <a:cs typeface="Times New Roman" panose="02020603050405020304" pitchFamily="18" charset="0"/>
              </a:rPr>
              <a:t>|</a:t>
            </a:r>
            <a:r>
              <a:rPr lang="en-US" sz="16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+mj-lt"/>
                <a:cs typeface="Times New Roman" panose="02020603050405020304" pitchFamily="18" charset="0"/>
              </a:rPr>
              <a:t>vwo</a:t>
            </a:r>
            <a:r>
              <a:rPr lang="en-US" sz="16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+mj-lt"/>
                <a:cs typeface="Times New Roman" panose="02020603050405020304" pitchFamily="18" charset="0"/>
              </a:rPr>
              <a:t>|</a:t>
            </a:r>
            <a:r>
              <a:rPr lang="en-US" sz="16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+mj-lt"/>
                <a:cs typeface="Times New Roman" panose="02020603050405020304" pitchFamily="18" charset="0"/>
              </a:rPr>
              <a:t>Samenvatting   </a:t>
            </a:r>
            <a:endParaRPr lang="en-US" dirty="0">
              <a:latin typeface="+mj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47004" y="391275"/>
            <a:ext cx="950975" cy="565235"/>
          </a:xfrm>
        </p:spPr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13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Zonnestelsel en heelal</a:t>
            </a:r>
            <a:endParaRPr lang="en-US" dirty="0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72652" y="3488509"/>
            <a:ext cx="4445311" cy="1092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kstvak 14"/>
          <p:cNvSpPr txBox="1"/>
          <p:nvPr/>
        </p:nvSpPr>
        <p:spPr>
          <a:xfrm>
            <a:off x="2199307" y="4576772"/>
            <a:ext cx="2196000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nl-NL" sz="1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Figuur 7 </a:t>
            </a:r>
            <a:r>
              <a:rPr lang="nl-N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Absorptiespectrum</a:t>
            </a:r>
            <a:endParaRPr lang="nl-NL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3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755577" y="1124744"/>
                <a:ext cx="7826224" cy="5544616"/>
              </a:xfrm>
            </p:spPr>
            <p:txBody>
              <a:bodyPr/>
              <a:lstStyle/>
              <a:p>
                <a:r>
                  <a:rPr lang="en-US" sz="1800" dirty="0" smtClean="0">
                    <a:solidFill>
                      <a:srgbClr val="548DD4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Spectrum en dopplereffect</a:t>
                </a:r>
              </a:p>
              <a:p>
                <a:pPr>
                  <a:lnSpc>
                    <a:spcPct val="100000"/>
                  </a:lnSpc>
                  <a:spcAft>
                    <a:spcPts val="0"/>
                  </a:spcAft>
                  <a:buClr>
                    <a:srgbClr val="0000FF"/>
                  </a:buClr>
                </a:pPr>
                <a:r>
                  <a:rPr lang="nl-NL" sz="1800" b="0" dirty="0" smtClean="0">
                    <a:solidFill>
                      <a:schemeClr val="tx1"/>
                    </a:solidFill>
                    <a:latin typeface="Arial" charset="0"/>
                    <a:cs typeface="Times New Roman" charset="0"/>
                  </a:rPr>
                  <a:t>Bij </a:t>
                </a:r>
                <a:r>
                  <a:rPr lang="nl-NL" sz="1800" b="0" dirty="0">
                    <a:solidFill>
                      <a:schemeClr val="tx1"/>
                    </a:solidFill>
                    <a:latin typeface="Arial" charset="0"/>
                    <a:cs typeface="Times New Roman" charset="0"/>
                  </a:rPr>
                  <a:t>een van de aarde af of naar de aarde toe </a:t>
                </a:r>
                <a:endParaRPr lang="nl-NL" sz="1800" b="0" dirty="0" smtClean="0">
                  <a:solidFill>
                    <a:schemeClr val="tx1"/>
                  </a:solidFill>
                  <a:latin typeface="Arial" charset="0"/>
                  <a:cs typeface="Times New Roman" charset="0"/>
                </a:endParaRPr>
              </a:p>
              <a:p>
                <a:pPr>
                  <a:lnSpc>
                    <a:spcPct val="100000"/>
                  </a:lnSpc>
                  <a:spcAft>
                    <a:spcPts val="0"/>
                  </a:spcAft>
                  <a:buClr>
                    <a:srgbClr val="0000FF"/>
                  </a:buClr>
                </a:pPr>
                <a:r>
                  <a:rPr lang="nl-NL" sz="1800" b="0" dirty="0" smtClean="0">
                    <a:solidFill>
                      <a:schemeClr val="tx1"/>
                    </a:solidFill>
                    <a:latin typeface="Arial" charset="0"/>
                    <a:cs typeface="Times New Roman" charset="0"/>
                  </a:rPr>
                  <a:t>bewegende </a:t>
                </a:r>
                <a:r>
                  <a:rPr lang="nl-NL" sz="1800" b="0" dirty="0">
                    <a:solidFill>
                      <a:schemeClr val="tx1"/>
                    </a:solidFill>
                    <a:latin typeface="Arial" charset="0"/>
                    <a:cs typeface="Times New Roman" charset="0"/>
                  </a:rPr>
                  <a:t>ster (of sterrenstelsel) veroorzaakt </a:t>
                </a:r>
                <a:endParaRPr lang="nl-NL" sz="1800" b="0" dirty="0" smtClean="0">
                  <a:solidFill>
                    <a:schemeClr val="tx1"/>
                  </a:solidFill>
                  <a:latin typeface="Arial" charset="0"/>
                  <a:cs typeface="Times New Roman" charset="0"/>
                </a:endParaRPr>
              </a:p>
              <a:p>
                <a:pPr>
                  <a:lnSpc>
                    <a:spcPct val="100000"/>
                  </a:lnSpc>
                  <a:spcAft>
                    <a:spcPts val="0"/>
                  </a:spcAft>
                  <a:buClr>
                    <a:srgbClr val="0000FF"/>
                  </a:buClr>
                </a:pPr>
                <a:r>
                  <a:rPr lang="nl-NL" sz="1800" b="0" dirty="0" smtClean="0">
                    <a:solidFill>
                      <a:schemeClr val="tx1"/>
                    </a:solidFill>
                    <a:latin typeface="Arial" charset="0"/>
                    <a:cs typeface="Times New Roman" charset="0"/>
                  </a:rPr>
                  <a:t>het </a:t>
                </a:r>
                <a:r>
                  <a:rPr lang="nl-NL" sz="1800" b="0" dirty="0">
                    <a:solidFill>
                      <a:schemeClr val="tx1"/>
                    </a:solidFill>
                    <a:latin typeface="Arial" charset="0"/>
                    <a:cs typeface="Times New Roman" charset="0"/>
                  </a:rPr>
                  <a:t>dopplereffect een rood- of blauwverschuiving </a:t>
                </a:r>
                <a:endParaRPr lang="nl-NL" sz="1800" b="0" dirty="0" smtClean="0">
                  <a:solidFill>
                    <a:schemeClr val="tx1"/>
                  </a:solidFill>
                  <a:latin typeface="Arial" charset="0"/>
                  <a:cs typeface="Times New Roman" charset="0"/>
                </a:endParaRPr>
              </a:p>
              <a:p>
                <a:pPr>
                  <a:lnSpc>
                    <a:spcPct val="100000"/>
                  </a:lnSpc>
                  <a:spcAft>
                    <a:spcPts val="0"/>
                  </a:spcAft>
                  <a:buClr>
                    <a:srgbClr val="0000FF"/>
                  </a:buClr>
                </a:pPr>
                <a:r>
                  <a:rPr lang="nl-NL" sz="1800" b="0" dirty="0" smtClean="0">
                    <a:solidFill>
                      <a:schemeClr val="tx1"/>
                    </a:solidFill>
                    <a:latin typeface="Arial" charset="0"/>
                    <a:cs typeface="Times New Roman" charset="0"/>
                  </a:rPr>
                  <a:t>van </a:t>
                </a:r>
                <a:r>
                  <a:rPr lang="nl-NL" sz="1800" b="0" dirty="0">
                    <a:solidFill>
                      <a:schemeClr val="tx1"/>
                    </a:solidFill>
                    <a:latin typeface="Arial" charset="0"/>
                    <a:cs typeface="Times New Roman" charset="0"/>
                  </a:rPr>
                  <a:t>de absorptielijnen in het </a:t>
                </a:r>
                <a:r>
                  <a:rPr lang="nl-NL" sz="1800" b="0" dirty="0" smtClean="0">
                    <a:solidFill>
                      <a:schemeClr val="tx1"/>
                    </a:solidFill>
                    <a:latin typeface="Arial" charset="0"/>
                    <a:cs typeface="Times New Roman" charset="0"/>
                  </a:rPr>
                  <a:t>spectrum.</a:t>
                </a:r>
              </a:p>
              <a:p>
                <a:pPr>
                  <a:spcAft>
                    <a:spcPts val="0"/>
                  </a:spcAft>
                  <a:buClr>
                    <a:srgbClr val="0000FF"/>
                  </a:buClr>
                </a:pPr>
                <a:r>
                  <a:rPr lang="nl-NL" sz="1800" b="0" dirty="0" smtClean="0">
                    <a:solidFill>
                      <a:schemeClr val="tx1"/>
                    </a:solidFill>
                    <a:latin typeface="Arial" charset="0"/>
                    <a:cs typeface="Times New Roman" charset="0"/>
                  </a:rPr>
                  <a:t>De </a:t>
                </a:r>
                <a:r>
                  <a:rPr lang="nl-NL" sz="1800" b="0" dirty="0">
                    <a:solidFill>
                      <a:schemeClr val="tx1"/>
                    </a:solidFill>
                    <a:latin typeface="Arial" charset="0"/>
                    <a:cs typeface="Times New Roman" charset="0"/>
                  </a:rPr>
                  <a:t>relatieve golflengteverschuiving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800" b="0" i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charset="0"/>
                      </a:rPr>
                      <m:t>Δ</m:t>
                    </m:r>
                    <m:r>
                      <a:rPr lang="el-GR" sz="1800" b="0" i="1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charset="0"/>
                      </a:rPr>
                      <m:t>𝜆</m:t>
                    </m:r>
                    <m:r>
                      <a:rPr lang="nl-NL" sz="1800" b="0" i="1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charset="0"/>
                      </a:rPr>
                      <m:t>/</m:t>
                    </m:r>
                    <m:r>
                      <a:rPr lang="el-GR" sz="1800" b="0" i="1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charset="0"/>
                      </a:rPr>
                      <m:t>𝜆</m:t>
                    </m:r>
                  </m:oMath>
                </a14:m>
                <a:r>
                  <a:rPr lang="nl-NL" sz="1800" b="0" dirty="0">
                    <a:solidFill>
                      <a:schemeClr val="tx1"/>
                    </a:solidFill>
                    <a:latin typeface="Arial" charset="0"/>
                    <a:cs typeface="Times New Roman" charset="0"/>
                  </a:rPr>
                  <a:t> als </a:t>
                </a:r>
                <a:endParaRPr lang="nl-NL" sz="1800" b="0" dirty="0" smtClean="0">
                  <a:solidFill>
                    <a:schemeClr val="tx1"/>
                  </a:solidFill>
                  <a:latin typeface="Arial" charset="0"/>
                  <a:cs typeface="Times New Roman" charset="0"/>
                </a:endParaRPr>
              </a:p>
              <a:p>
                <a:pPr>
                  <a:spcAft>
                    <a:spcPts val="0"/>
                  </a:spcAft>
                  <a:buClr>
                    <a:srgbClr val="0000FF"/>
                  </a:buClr>
                </a:pPr>
                <a:r>
                  <a:rPr lang="nl-NL" sz="1800" b="0" dirty="0" smtClean="0">
                    <a:solidFill>
                      <a:schemeClr val="tx1"/>
                    </a:solidFill>
                    <a:latin typeface="Arial" charset="0"/>
                    <a:cs typeface="Times New Roman" charset="0"/>
                  </a:rPr>
                  <a:t>gevolg </a:t>
                </a:r>
                <a:r>
                  <a:rPr lang="nl-NL" sz="1800" b="0" dirty="0">
                    <a:solidFill>
                      <a:schemeClr val="tx1"/>
                    </a:solidFill>
                    <a:latin typeface="Arial" charset="0"/>
                    <a:cs typeface="Times New Roman" charset="0"/>
                  </a:rPr>
                  <a:t>van het dopplereffect hangt af van de </a:t>
                </a:r>
                <a:endParaRPr lang="nl-NL" sz="1800" b="0" dirty="0" smtClean="0">
                  <a:solidFill>
                    <a:schemeClr val="tx1"/>
                  </a:solidFill>
                  <a:latin typeface="Arial" charset="0"/>
                  <a:cs typeface="Times New Roman" charset="0"/>
                </a:endParaRPr>
              </a:p>
              <a:p>
                <a:pPr>
                  <a:spcAft>
                    <a:spcPts val="0"/>
                  </a:spcAft>
                  <a:buClr>
                    <a:srgbClr val="0000FF"/>
                  </a:buClr>
                </a:pPr>
                <a:r>
                  <a:rPr lang="nl-NL" sz="1800" b="0" dirty="0" smtClean="0">
                    <a:solidFill>
                      <a:schemeClr val="tx1"/>
                    </a:solidFill>
                    <a:latin typeface="Arial" charset="0"/>
                    <a:cs typeface="Times New Roman" charset="0"/>
                  </a:rPr>
                  <a:t>radiale snelheid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1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charset="0"/>
                          </a:rPr>
                        </m:ctrlPr>
                      </m:sSubPr>
                      <m:e>
                        <m:r>
                          <a:rPr lang="nl-NL" sz="1800" b="0" i="1">
                            <a:solidFill>
                              <a:schemeClr val="tx1"/>
                            </a:solidFill>
                            <a:latin typeface="Cambria Math"/>
                            <a:cs typeface="Times New Roman" charset="0"/>
                          </a:rPr>
                          <m:t>𝑣</m:t>
                        </m:r>
                      </m:e>
                      <m:sub>
                        <m:r>
                          <a:rPr lang="nl-NL" sz="1800" b="0" i="1">
                            <a:solidFill>
                              <a:schemeClr val="tx1"/>
                            </a:solidFill>
                            <a:latin typeface="Cambria Math"/>
                            <a:cs typeface="Times New Roman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nl-NL" sz="1800" b="0" dirty="0">
                    <a:solidFill>
                      <a:schemeClr val="tx1"/>
                    </a:solidFill>
                    <a:latin typeface="Arial" charset="0"/>
                    <a:cs typeface="Times New Roman" charset="0"/>
                  </a:rPr>
                  <a:t> van de ster of het sterrenstelsel:</a:t>
                </a:r>
                <a:r>
                  <a:rPr lang="nl-NL" sz="1800" b="0" dirty="0" smtClean="0">
                    <a:solidFill>
                      <a:schemeClr val="tx1"/>
                    </a:solidFill>
                    <a:latin typeface="Arial" charset="0"/>
                  </a:rPr>
                  <a:t>   </a:t>
                </a:r>
              </a:p>
              <a:p>
                <a:pPr>
                  <a:spcAft>
                    <a:spcPts val="0"/>
                  </a:spcAft>
                  <a:buClr>
                    <a:srgbClr val="0000FF"/>
                  </a:buClr>
                </a:pPr>
                <a:r>
                  <a:rPr lang="nl-NL" sz="1800" b="0" dirty="0" smtClean="0">
                    <a:solidFill>
                      <a:schemeClr val="tx1"/>
                    </a:solidFill>
                    <a:latin typeface="Arial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NL" sz="24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charset="0"/>
                          </a:rPr>
                        </m:ctrlPr>
                      </m:fPr>
                      <m:num>
                        <m:r>
                          <a:rPr lang="el-GR" sz="2400" b="1" i="0">
                            <a:solidFill>
                              <a:srgbClr val="7030A0"/>
                            </a:solidFill>
                            <a:latin typeface="Cambria Math"/>
                            <a:cs typeface="Times New Roman" charset="0"/>
                          </a:rPr>
                          <m:t>𝚫</m:t>
                        </m:r>
                        <m:r>
                          <a:rPr lang="el-GR" sz="2400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charset="0"/>
                          </a:rPr>
                          <m:t>𝝀</m:t>
                        </m:r>
                      </m:num>
                      <m:den>
                        <m:r>
                          <a:rPr lang="el-GR" sz="2400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charset="0"/>
                          </a:rPr>
                          <m:t>𝝀</m:t>
                        </m:r>
                      </m:den>
                    </m:f>
                    <m:r>
                      <a:rPr lang="nl-NL" sz="2400" b="1" i="1">
                        <a:solidFill>
                          <a:srgbClr val="7030A0"/>
                        </a:solidFill>
                        <a:latin typeface="Cambria Math"/>
                        <a:cs typeface="Times New Roman" charset="0"/>
                      </a:rPr>
                      <m:t>=</m:t>
                    </m:r>
                    <m:f>
                      <m:fPr>
                        <m:ctrlPr>
                          <a:rPr lang="nl-NL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nl-NL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Times New Roman" charset="0"/>
                              </a:rPr>
                            </m:ctrlPr>
                          </m:sSubPr>
                          <m:e>
                            <m:r>
                              <a:rPr lang="nl-NL" sz="2400" b="1" i="1">
                                <a:solidFill>
                                  <a:srgbClr val="7030A0"/>
                                </a:solidFill>
                                <a:latin typeface="Cambria Math"/>
                                <a:cs typeface="Times New Roman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nl-NL" sz="2400" b="1" i="0">
                                <a:solidFill>
                                  <a:srgbClr val="7030A0"/>
                                </a:solidFill>
                                <a:latin typeface="Cambria Math"/>
                                <a:cs typeface="Times New Roman" charset="0"/>
                              </a:rPr>
                              <m:t>𝐫</m:t>
                            </m:r>
                          </m:sub>
                        </m:sSub>
                      </m:num>
                      <m:den>
                        <m:r>
                          <a:rPr lang="nl-NL" sz="2400" b="1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  <a:cs typeface="Times New Roman" charset="0"/>
                          </a:rPr>
                          <m:t>𝒄</m:t>
                        </m:r>
                      </m:den>
                    </m:f>
                  </m:oMath>
                </a14:m>
                <a:r>
                  <a:rPr lang="nl-NL" sz="2400" b="0" dirty="0" smtClean="0">
                    <a:solidFill>
                      <a:schemeClr val="tx1"/>
                    </a:solidFill>
                    <a:latin typeface="Arial" charset="0"/>
                    <a:ea typeface="Cambria Math"/>
                    <a:cs typeface="Times New Roman" charset="0"/>
                  </a:rPr>
                  <a:t>.</a:t>
                </a:r>
              </a:p>
              <a:p>
                <a:pPr>
                  <a:spcAft>
                    <a:spcPts val="0"/>
                  </a:spcAft>
                  <a:buClr>
                    <a:srgbClr val="0000FF"/>
                  </a:buClr>
                </a:pPr>
                <a:r>
                  <a:rPr lang="nl-NL" sz="1800" b="0" dirty="0">
                    <a:solidFill>
                      <a:schemeClr val="tx1"/>
                    </a:solidFill>
                    <a:latin typeface="Arial" charset="0"/>
                    <a:cs typeface="Times New Roman" charset="0"/>
                  </a:rPr>
                  <a:t>In deze formule is </a:t>
                </a:r>
                <a14:m>
                  <m:oMath xmlns:m="http://schemas.openxmlformats.org/officeDocument/2006/math">
                    <m:r>
                      <a:rPr lang="nl-NL" sz="1800" b="0" i="1">
                        <a:solidFill>
                          <a:schemeClr val="tx1"/>
                        </a:solidFill>
                        <a:latin typeface="Cambria Math"/>
                        <a:cs typeface="Times New Roman" charset="0"/>
                      </a:rPr>
                      <m:t>𝑐</m:t>
                    </m:r>
                  </m:oMath>
                </a14:m>
                <a:r>
                  <a:rPr lang="nl-NL" sz="1800" b="0" dirty="0">
                    <a:solidFill>
                      <a:schemeClr val="tx1"/>
                    </a:solidFill>
                    <a:latin typeface="Arial" charset="0"/>
                    <a:cs typeface="Times New Roman" charset="0"/>
                  </a:rPr>
                  <a:t> de lichtsnelheid</a:t>
                </a:r>
              </a:p>
              <a:p>
                <a:pPr>
                  <a:spcAft>
                    <a:spcPts val="0"/>
                  </a:spcAft>
                  <a:buClr>
                    <a:srgbClr val="0000FF"/>
                  </a:buClr>
                </a:pPr>
                <a:r>
                  <a:rPr lang="nl-NL" sz="1800" b="0" dirty="0">
                    <a:solidFill>
                      <a:schemeClr val="tx1"/>
                    </a:solidFill>
                    <a:latin typeface="Arial" charset="0"/>
                    <a:cs typeface="Times New Roman" charset="0"/>
                  </a:rPr>
                  <a:t>De dopplerformule geldt voor een radiale </a:t>
                </a:r>
                <a:r>
                  <a:rPr lang="nl-NL" sz="1800" b="0" dirty="0" smtClean="0">
                    <a:solidFill>
                      <a:schemeClr val="tx1"/>
                    </a:solidFill>
                    <a:latin typeface="Arial" charset="0"/>
                    <a:cs typeface="Times New Roman" charset="0"/>
                  </a:rPr>
                  <a:t>                                              snelheid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1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charset="0"/>
                          </a:rPr>
                        </m:ctrlPr>
                      </m:sSubPr>
                      <m:e>
                        <m:r>
                          <a:rPr lang="nl-NL" sz="1800" b="0" i="1">
                            <a:solidFill>
                              <a:schemeClr val="tx1"/>
                            </a:solidFill>
                            <a:latin typeface="Cambria Math"/>
                            <a:cs typeface="Times New Roman" charset="0"/>
                          </a:rPr>
                          <m:t>𝑣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nl-NL" sz="1800" b="0" i="0">
                            <a:solidFill>
                              <a:schemeClr val="tx1"/>
                            </a:solidFill>
                            <a:latin typeface="Cambria Math"/>
                            <a:cs typeface="Times New Roman" charset="0"/>
                          </a:rPr>
                          <m:t>r</m:t>
                        </m:r>
                      </m:sub>
                    </m:sSub>
                    <m:r>
                      <a:rPr lang="nl-NL" sz="1800" b="0" i="1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charset="0"/>
                      </a:rPr>
                      <m:t>&lt;0,1∙</m:t>
                    </m:r>
                    <m:r>
                      <a:rPr lang="nl-NL" sz="1800" b="0" i="1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charset="0"/>
                      </a:rPr>
                      <m:t>𝑐</m:t>
                    </m:r>
                  </m:oMath>
                </a14:m>
                <a:r>
                  <a:rPr lang="nl-NL" sz="1800" b="0" dirty="0" smtClean="0">
                    <a:solidFill>
                      <a:schemeClr val="tx1"/>
                    </a:solidFill>
                    <a:latin typeface="Arial" charset="0"/>
                    <a:cs typeface="Times New Roman" charset="0"/>
                  </a:rPr>
                  <a:t>.</a:t>
                </a:r>
                <a:endParaRPr lang="nl-NL" sz="1800" b="0" dirty="0">
                  <a:solidFill>
                    <a:schemeClr val="tx1"/>
                  </a:solidFill>
                  <a:latin typeface="Arial" charset="0"/>
                  <a:cs typeface="Times New Roman" charset="0"/>
                </a:endParaRPr>
              </a:p>
              <a:p>
                <a:pPr>
                  <a:buClr>
                    <a:srgbClr val="0000FF"/>
                  </a:buClr>
                </a:pPr>
                <a:endParaRPr lang="nl-NL" sz="1800" b="0" dirty="0">
                  <a:solidFill>
                    <a:schemeClr val="tx1"/>
                  </a:solidFill>
                  <a:latin typeface="Arial" charset="0"/>
                  <a:cs typeface="Times New Roman" charset="0"/>
                </a:endParaRPr>
              </a:p>
              <a:p>
                <a:endParaRPr lang="en-US" sz="1800" dirty="0">
                  <a:solidFill>
                    <a:srgbClr val="548DD4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>
                  <a:spcAft>
                    <a:spcPts val="0"/>
                  </a:spcAft>
                  <a:buClr>
                    <a:srgbClr val="0000FF"/>
                  </a:buClr>
                </a:pPr>
                <a:r>
                  <a:rPr lang="nl-NL" sz="1800" b="0" dirty="0" smtClean="0">
                    <a:solidFill>
                      <a:schemeClr val="tx1"/>
                    </a:solidFill>
                    <a:latin typeface="Arial" charset="0"/>
                    <a:cs typeface="Times New Roman" charset="0"/>
                  </a:rPr>
                  <a:t> </a:t>
                </a:r>
                <a:endParaRPr lang="nl-NL" sz="1800" b="0" dirty="0">
                  <a:solidFill>
                    <a:schemeClr val="tx1"/>
                  </a:solidFill>
                  <a:latin typeface="Arial" charset="0"/>
                  <a:cs typeface="Times New Roman" charset="0"/>
                </a:endParaRPr>
              </a:p>
              <a:p>
                <a:pPr>
                  <a:spcAft>
                    <a:spcPts val="0"/>
                  </a:spcAft>
                  <a:buClr>
                    <a:srgbClr val="0000FF"/>
                  </a:buClr>
                </a:pPr>
                <a:endParaRPr lang="nl-NL" sz="1800" b="0" dirty="0">
                  <a:solidFill>
                    <a:schemeClr val="tx1"/>
                  </a:solidFill>
                  <a:latin typeface="Arial" charset="0"/>
                  <a:cs typeface="Times New Roman" charset="0"/>
                </a:endParaRPr>
              </a:p>
              <a:p>
                <a:pPr>
                  <a:spcAft>
                    <a:spcPts val="0"/>
                  </a:spcAft>
                </a:pPr>
                <a:endParaRPr lang="nl-NL" sz="1800" b="0" dirty="0" smtClean="0">
                  <a:solidFill>
                    <a:schemeClr val="tx1"/>
                  </a:solidFill>
                  <a:latin typeface="Arial" charset="0"/>
                  <a:cs typeface="Times New Roman" charset="0"/>
                </a:endParaRPr>
              </a:p>
              <a:p>
                <a:endParaRPr lang="nl-NL" sz="1800" b="0" dirty="0">
                  <a:solidFill>
                    <a:schemeClr val="tx1"/>
                  </a:solidFill>
                  <a:latin typeface="Arial" charset="0"/>
                  <a:cs typeface="Times New Roman" charset="0"/>
                </a:endParaRPr>
              </a:p>
              <a:p>
                <a:r>
                  <a:rPr lang="nl-NL" sz="1800" b="0" dirty="0" smtClean="0">
                    <a:solidFill>
                      <a:schemeClr val="tx1"/>
                    </a:solidFill>
                    <a:latin typeface="Arial" charset="0"/>
                    <a:cs typeface="Times New Roman" charset="0"/>
                  </a:rPr>
                  <a:t> </a:t>
                </a:r>
                <a:endParaRPr lang="nl-NL" sz="1800" b="0" i="1" dirty="0" smtClean="0">
                  <a:solidFill>
                    <a:schemeClr val="tx1"/>
                  </a:solidFill>
                  <a:latin typeface="Arial" charset="0"/>
                  <a:cs typeface="Times New Roman" charset="0"/>
                </a:endParaRPr>
              </a:p>
              <a:p>
                <a:endParaRPr lang="nl-NL" sz="1800" i="1" dirty="0">
                  <a:solidFill>
                    <a:schemeClr val="tx1"/>
                  </a:solidFill>
                  <a:latin typeface="Arial" charset="0"/>
                  <a:cs typeface="Times New Roman" charset="0"/>
                </a:endParaRPr>
              </a:p>
              <a:p>
                <a:endParaRPr lang="nl-NL" sz="1800" i="1" dirty="0" smtClean="0">
                  <a:solidFill>
                    <a:schemeClr val="tx1"/>
                  </a:solidFill>
                  <a:latin typeface="Arial" charset="0"/>
                  <a:cs typeface="Times New Roman" charset="0"/>
                </a:endParaRPr>
              </a:p>
              <a:p>
                <a:endParaRPr lang="nl-NL" sz="1800" i="1" dirty="0" smtClean="0">
                  <a:solidFill>
                    <a:schemeClr val="tx1"/>
                  </a:solidFill>
                  <a:latin typeface="Arial" charset="0"/>
                  <a:cs typeface="Times New Roman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nl-NL" sz="1800" b="0" dirty="0" smtClean="0">
                    <a:solidFill>
                      <a:schemeClr val="tx1"/>
                    </a:solidFill>
                    <a:latin typeface="Arial" charset="0"/>
                    <a:cs typeface="Times New Roman" charset="0"/>
                  </a:rPr>
                  <a:t>  </a:t>
                </a:r>
                <a:endParaRPr lang="nl-NL" sz="1800" b="0" dirty="0">
                  <a:solidFill>
                    <a:schemeClr val="tx1"/>
                  </a:solidFill>
                  <a:latin typeface="Arial" charset="0"/>
                </a:endParaRPr>
              </a:p>
              <a:p>
                <a:endParaRPr lang="nl-NL" sz="1800" i="1" dirty="0">
                  <a:solidFill>
                    <a:schemeClr val="tx1"/>
                  </a:solidFill>
                  <a:latin typeface="Arial" charset="0"/>
                  <a:cs typeface="Times New Roman" charset="0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  <a:buClr>
                    <a:srgbClr val="0000FF"/>
                  </a:buClr>
                </a:pPr>
                <a:endParaRPr lang="nl-NL" sz="1800" b="0" dirty="0" smtClean="0">
                  <a:solidFill>
                    <a:schemeClr val="tx1"/>
                  </a:solidFill>
                  <a:latin typeface="Arial" charset="0"/>
                  <a:cs typeface="Times New Roman" charset="0"/>
                </a:endParaRPr>
              </a:p>
              <a:p>
                <a:pPr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</a:pPr>
                <a:r>
                  <a:rPr lang="nl-NL" sz="1800" b="0" dirty="0" smtClean="0">
                    <a:solidFill>
                      <a:schemeClr val="tx1"/>
                    </a:solidFill>
                    <a:latin typeface="Arial" charset="0"/>
                    <a:cs typeface="Times New Roman" charset="0"/>
                  </a:rPr>
                  <a:t> </a:t>
                </a:r>
                <a:endParaRPr lang="nl-NL" sz="1800" b="0" dirty="0">
                  <a:solidFill>
                    <a:schemeClr val="tx1"/>
                  </a:solidFill>
                  <a:latin typeface="Arial" charset="0"/>
                  <a:cs typeface="Times New Roman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5577" y="1124744"/>
                <a:ext cx="7826224" cy="5544616"/>
              </a:xfrm>
              <a:blipFill rotWithShape="0">
                <a:blip r:embed="rId2"/>
                <a:stretch>
                  <a:fillRect l="-1869" t="-99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597979" y="592736"/>
            <a:ext cx="4974015" cy="397864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Astrofysica </a:t>
            </a:r>
            <a:r>
              <a:rPr lang="en-US" dirty="0" smtClean="0">
                <a:latin typeface="+mj-lt"/>
                <a:cs typeface="Times New Roman" panose="02020603050405020304" pitchFamily="18" charset="0"/>
              </a:rPr>
              <a:t>|</a:t>
            </a:r>
            <a:r>
              <a:rPr lang="en-US" sz="16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+mj-lt"/>
                <a:cs typeface="Times New Roman" panose="02020603050405020304" pitchFamily="18" charset="0"/>
              </a:rPr>
              <a:t>vwo</a:t>
            </a:r>
            <a:r>
              <a:rPr lang="en-US" sz="16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+mj-lt"/>
                <a:cs typeface="Times New Roman" panose="02020603050405020304" pitchFamily="18" charset="0"/>
              </a:rPr>
              <a:t>|</a:t>
            </a:r>
            <a:r>
              <a:rPr lang="en-US" sz="16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+mj-lt"/>
                <a:cs typeface="Times New Roman" panose="02020603050405020304" pitchFamily="18" charset="0"/>
              </a:rPr>
              <a:t>Samenvatting   </a:t>
            </a:r>
            <a:endParaRPr lang="en-US" dirty="0">
              <a:latin typeface="+mj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47004" y="391275"/>
            <a:ext cx="950975" cy="565235"/>
          </a:xfrm>
        </p:spPr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13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Zonnestelsel en heelal</a:t>
            </a:r>
            <a:endParaRPr lang="en-US" dirty="0"/>
          </a:p>
        </p:txBody>
      </p:sp>
      <p:sp>
        <p:nvSpPr>
          <p:cNvPr id="8" name="Tekstvak 7"/>
          <p:cNvSpPr txBox="1"/>
          <p:nvPr/>
        </p:nvSpPr>
        <p:spPr>
          <a:xfrm>
            <a:off x="6387013" y="2650120"/>
            <a:ext cx="208823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Figuur 8 </a:t>
            </a:r>
            <a:r>
              <a:rPr lang="nl-NL" sz="1200" dirty="0" smtClean="0">
                <a:latin typeface="Arial" pitchFamily="34" charset="0"/>
                <a:cs typeface="Arial" pitchFamily="34" charset="0"/>
              </a:rPr>
              <a:t>Het dopplereffect bij een bewegende lichtbron</a:t>
            </a:r>
            <a:endParaRPr lang="nl-NL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6379130" y="3493693"/>
            <a:ext cx="2585358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nl-NL" sz="1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Figuur 9 </a:t>
            </a:r>
            <a:r>
              <a:rPr lang="nl-N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Roodverschuiving van de absorptielijnen in het spectrum van een ster</a:t>
            </a:r>
            <a:endParaRPr lang="nl-NL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kstvak 13"/>
              <p:cNvSpPr txBox="1"/>
              <p:nvPr/>
            </p:nvSpPr>
            <p:spPr>
              <a:xfrm>
                <a:off x="6372200" y="5929241"/>
                <a:ext cx="2520280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l-NL" sz="1200" b="1" dirty="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Figuur 10 </a:t>
                </a:r>
                <a:r>
                  <a:rPr lang="nl-NL" sz="12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De golflengteverschuiving hangt af van de radiale snelheid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1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nl-NL" sz="1200" b="0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𝑣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nl-NL" sz="1200" b="0" i="0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r</m:t>
                        </m:r>
                      </m:sub>
                    </m:sSub>
                  </m:oMath>
                </a14:m>
                <a:r>
                  <a:rPr lang="nl-NL" sz="12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van de ster of het sterrenstelsel</a:t>
                </a:r>
                <a:endParaRPr lang="nl-NL" sz="12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4" name="Tekstvak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200" y="5929241"/>
                <a:ext cx="2520280" cy="553998"/>
              </a:xfrm>
              <a:prstGeom prst="rect">
                <a:avLst/>
              </a:prstGeom>
              <a:blipFill rotWithShape="0">
                <a:blip r:embed="rId3"/>
                <a:stretch>
                  <a:fillRect l="-3623" t="-9890" r="-3382" b="-14286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90949" y="1209902"/>
            <a:ext cx="2399775" cy="1404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72200" y="3138862"/>
            <a:ext cx="2651538" cy="331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87012" y="4176521"/>
            <a:ext cx="2162466" cy="1700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192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MH_NW4vwo_samenvatting">
  <a:themeElements>
    <a:clrScheme name="Newton">
      <a:dk1>
        <a:sysClr val="windowText" lastClr="000000"/>
      </a:dk1>
      <a:lt1>
        <a:sysClr val="window" lastClr="FFFFFF"/>
      </a:lt1>
      <a:dk2>
        <a:srgbClr val="1772AE"/>
      </a:dk2>
      <a:lt2>
        <a:srgbClr val="792872"/>
      </a:lt2>
      <a:accent1>
        <a:srgbClr val="EBBD1A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MH 5v H8 ope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1915</TotalTime>
  <Words>1039</Words>
  <Application>Microsoft Office PowerPoint</Application>
  <PresentationFormat>Diavoorstelling (4:3)</PresentationFormat>
  <Paragraphs>356</Paragraphs>
  <Slides>15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15</vt:i4>
      </vt:variant>
    </vt:vector>
  </HeadingPairs>
  <TitlesOfParts>
    <vt:vector size="23" baseType="lpstr">
      <vt:lpstr>Arial</vt:lpstr>
      <vt:lpstr>Cambria Math</vt:lpstr>
      <vt:lpstr>Helvetica</vt:lpstr>
      <vt:lpstr>Symbol</vt:lpstr>
      <vt:lpstr>Times New Roman</vt:lpstr>
      <vt:lpstr>Verdana</vt:lpstr>
      <vt:lpstr>TMH_NW4vwo_samenvatting</vt:lpstr>
      <vt:lpstr>TMH 5v H8 opening</vt:lpstr>
      <vt:lpstr>PowerPoint-presentatie</vt:lpstr>
      <vt:lpstr>Zonnestelsel en heelal</vt:lpstr>
      <vt:lpstr>Zonnestelsel en heelal</vt:lpstr>
      <vt:lpstr>Zonnestelsel en heelal</vt:lpstr>
      <vt:lpstr>Zonnestelsel en heelal</vt:lpstr>
      <vt:lpstr>Zonnestelsel en heelal</vt:lpstr>
      <vt:lpstr>Zonnestelsel en heelal</vt:lpstr>
      <vt:lpstr>Zonnestelsel en heelal</vt:lpstr>
      <vt:lpstr>Zonnestelsel en heelal</vt:lpstr>
      <vt:lpstr>Zonnestelsel en heelal</vt:lpstr>
      <vt:lpstr>Zonnestelsel en heelal</vt:lpstr>
      <vt:lpstr>Zonnestelsel en heelal</vt:lpstr>
      <vt:lpstr>Zonnestelsel en heelal</vt:lpstr>
      <vt:lpstr>Zonnestelsel en heelal</vt:lpstr>
      <vt:lpstr>Zonnestelsel en heelal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newton</dc:title>
  <dc:creator>Kortland</dc:creator>
  <cp:lastModifiedBy>Willem Angel</cp:lastModifiedBy>
  <cp:revision>135</cp:revision>
  <dcterms:created xsi:type="dcterms:W3CDTF">2011-03-18T11:05:23Z</dcterms:created>
  <dcterms:modified xsi:type="dcterms:W3CDTF">2019-11-27T11:52:28Z</dcterms:modified>
</cp:coreProperties>
</file>