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DBD66-6692-4AB7-BE31-338C95322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973E5F-EDB9-4B09-8665-4AC213FB7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F76448-8EBB-40E9-9042-6F370C8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DDEC03-3822-423A-884C-2B1787124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BA2775-6BDD-4489-87BC-9A6D1F20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5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C1BDC-5B3E-45D0-AD8A-2BBD7488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0F0D234-6A7D-479C-9557-719E0F09F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C95DC9-3E19-4C3F-A9F7-0D5B70363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6506E-6FAA-436D-90A9-54B8F8E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5F3D82-5809-456F-8CC7-D8563AFF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7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01B94B1-96C4-4BA4-BF39-649E9B620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21CE0B-43BE-47E3-9710-217192A51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45287B-DB98-4C37-A157-22C32A7A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812F25-4F3F-4EBD-AF89-767546B30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1D13A2-1E92-44D3-8FDD-745D017E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32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7A90D-1BAF-479C-B8F4-31FCDC440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92773-49D4-4199-B39F-9D2DD00B6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864CF5-98CB-437C-8565-A47BA0098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0AA66-C60A-4B99-A89D-DE56141C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9AFFA4-9A49-49FD-8F94-FCEF1577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D98AF-8398-4454-9A4C-D8C9943C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57BAD5-A184-44CF-950C-04D10F99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0FF26-4AC5-4723-9842-55281174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F2BB02-0962-45D1-B0FF-857E973E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C1B52D-063A-40F6-9542-E2EE2E7B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5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12B1E-4F47-45DE-A0E0-D99BF3342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FCCF3-4CBA-4DAC-9A5C-7CBEBFFF3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BF95E8-3D45-4226-8601-5FBF99AFD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B9C176-FED9-434D-B402-03332F5C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B7BC8F-8C40-4136-ACD9-8A00E956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B775C9-9328-48BA-9398-FED01ABC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3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CDDD4-4CEB-4E9E-9F32-7750E8F25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433CD4-1BCA-4189-AC08-2BADCD3B3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0EA77F-870E-4802-A7B0-E87AEA471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17079B6-4377-4D62-9D3D-15E822A55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282626-14A4-47A4-826B-5041D6C60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BCA52BD-B750-4C03-A67A-8391E859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F10FC1-BFA7-47BD-BC4F-98802152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4F5FD3-2D8A-41C1-A136-4C151B56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88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8A239-3909-44FD-AF80-DD63368E9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E2E10D9-0796-4026-A6B8-94A6E100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332213-0E4E-4B09-BA3A-53ADD992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7C85D0-A1A2-43AE-86CD-954BE70F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00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8D65563-503C-4DB6-AA6C-F91F1FE9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76EDE9-04F8-476E-A497-FDF0DD66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5009CD-8837-4541-A959-70B8DCF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21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91701-4294-4BF8-89B7-C5B908F9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7FF7B-94CC-41E9-8FC3-3D2C35F6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0D76FB-0419-46C9-87C0-2C13B3A67B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A1079E-13BA-4E93-B566-89E0810E5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CC4595-5347-42F6-AA5B-59122C04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E558B2-593D-426E-A362-50B9E3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72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39AF4-7D07-4FAA-8F97-1F77E3BF2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5FE14C-7CC1-43BD-A333-7DF3DE4B7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1588E8-4AC5-4257-827F-57B7AF630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437C3D-2D72-49E3-BA9B-6EA18677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58A6A2-D263-47FD-8A3C-BED90776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4206AFA-64BC-49B9-AF78-45C7E63F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87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C32037-D8CE-4630-98AA-AE202737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F817C6-2A19-4601-9A3D-2EF780A39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7B4B7-02F4-48C4-9E96-3633D839C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7254E-99FF-43F1-BBF3-3E051FCB8067}" type="datetimeFigureOut">
              <a:rPr lang="nl-NL" smtClean="0"/>
              <a:t>15-3-2022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D3645-7454-462D-934C-C768E4C63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028B22-5484-4F47-B417-D85032CCA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F6AC1-BB07-4E5D-9A60-07B6FA4608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2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9DE86-9460-4D45-BB1C-699376CFC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Historische Context Duitsland in Europa 1918 - 1991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2203A1-3070-4993-BB06-6120E8D22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Herhaling + examentraining</a:t>
            </a:r>
          </a:p>
        </p:txBody>
      </p:sp>
    </p:spTree>
    <p:extLst>
      <p:ext uri="{BB962C8B-B14F-4D97-AF65-F5344CB8AC3E}">
        <p14:creationId xmlns:p14="http://schemas.microsoft.com/office/powerpoint/2010/main" val="2196611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645F82C-AD04-4DFA-A9FD-8BAA7A69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751" y="1942965"/>
            <a:ext cx="2581575" cy="2538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7DDF52E-03FC-4E25-B342-8F033F7F5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Detente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D2327A-A5B1-4C2A-992D-2238AFCD2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351338"/>
          </a:xfrm>
        </p:spPr>
        <p:txBody>
          <a:bodyPr/>
          <a:lstStyle/>
          <a:p>
            <a:r>
              <a:rPr lang="nl-NL" dirty="0"/>
              <a:t>Jaren ‘60: relaties VS en SU verbeteren</a:t>
            </a:r>
          </a:p>
          <a:p>
            <a:r>
              <a:rPr lang="nl-NL" dirty="0"/>
              <a:t>Brandt: </a:t>
            </a:r>
            <a:r>
              <a:rPr lang="nl-NL" i="1" dirty="0" err="1"/>
              <a:t>Ostpolitik</a:t>
            </a:r>
            <a:endParaRPr lang="nl-NL" i="1" dirty="0"/>
          </a:p>
          <a:p>
            <a:pPr lvl="1"/>
            <a:r>
              <a:rPr lang="nl-NL" dirty="0"/>
              <a:t>Toenadering DDR en BRD, erkenning</a:t>
            </a:r>
          </a:p>
          <a:p>
            <a:pPr lvl="1"/>
            <a:r>
              <a:rPr lang="nl-NL" dirty="0" err="1"/>
              <a:t>Honecker</a:t>
            </a:r>
            <a:r>
              <a:rPr lang="nl-NL" dirty="0"/>
              <a:t>: deling is definitief  </a:t>
            </a:r>
          </a:p>
          <a:p>
            <a:r>
              <a:rPr lang="nl-NL" i="1" dirty="0" err="1"/>
              <a:t>Baader-Meinhoff</a:t>
            </a:r>
            <a:r>
              <a:rPr lang="nl-NL" i="1" dirty="0"/>
              <a:t> </a:t>
            </a:r>
            <a:r>
              <a:rPr lang="nl-NL" i="1" dirty="0" err="1"/>
              <a:t>Gruppe</a:t>
            </a:r>
            <a:endParaRPr lang="nl-NL" i="1" dirty="0"/>
          </a:p>
          <a:p>
            <a:pPr lvl="1"/>
            <a:r>
              <a:rPr lang="nl-NL" dirty="0"/>
              <a:t>Onvrede over denazificatie en consumptiemaatschappij, gesteund door DDR </a:t>
            </a:r>
            <a:r>
              <a:rPr lang="nl-NL" i="1" dirty="0"/>
              <a:t> </a:t>
            </a:r>
          </a:p>
          <a:p>
            <a:r>
              <a:rPr lang="nl-NL" dirty="0"/>
              <a:t>Jaren ’80: glasnost en perestrojka </a:t>
            </a:r>
          </a:p>
          <a:p>
            <a:pPr lvl="1"/>
            <a:r>
              <a:rPr lang="nl-NL" dirty="0"/>
              <a:t>DDR staat niet achter hervormingen, bang voor gevolgen</a:t>
            </a:r>
            <a:r>
              <a:rPr lang="nl-NL" i="1" dirty="0"/>
              <a:t>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9587DA-0C6A-41CE-A29A-44D385207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1763" y="0"/>
            <a:ext cx="1900237" cy="237648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7729228-E549-45EA-9FEE-409E01DF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104" y="0"/>
            <a:ext cx="1752659" cy="237648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F60051-3EAE-4F2D-859B-194A93BD5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485120" y="4548763"/>
            <a:ext cx="170688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A07A6-5807-4704-95BA-A183C6F0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Val van de muur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B5E7B7-C25E-4859-97D3-9715DD030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6131" cy="4351338"/>
          </a:xfrm>
        </p:spPr>
        <p:txBody>
          <a:bodyPr>
            <a:normAutofit/>
          </a:bodyPr>
          <a:lstStyle/>
          <a:p>
            <a:r>
              <a:rPr lang="nl-NL" dirty="0"/>
              <a:t>1989: onvrede in DDR leidt tot protestbewegingen</a:t>
            </a:r>
          </a:p>
          <a:p>
            <a:pPr lvl="1"/>
            <a:r>
              <a:rPr lang="nl-NL" dirty="0"/>
              <a:t>Burgers vluchten naar het Westen </a:t>
            </a:r>
          </a:p>
          <a:p>
            <a:pPr lvl="1"/>
            <a:r>
              <a:rPr lang="nl-NL" dirty="0"/>
              <a:t>9 november: muur valt</a:t>
            </a:r>
          </a:p>
          <a:p>
            <a:pPr lvl="1"/>
            <a:r>
              <a:rPr lang="nl-NL" dirty="0"/>
              <a:t>1990: hereniging Oost- en West-Duitsland</a:t>
            </a:r>
          </a:p>
          <a:p>
            <a:pPr lvl="1"/>
            <a:r>
              <a:rPr lang="nl-NL" dirty="0"/>
              <a:t>1991: Sovjet-Unie valt uiteen</a:t>
            </a:r>
          </a:p>
          <a:p>
            <a:r>
              <a:rPr lang="nl-NL" dirty="0"/>
              <a:t>Herenigd Duitsland</a:t>
            </a:r>
          </a:p>
          <a:p>
            <a:pPr lvl="1"/>
            <a:r>
              <a:rPr lang="nl-NL" dirty="0"/>
              <a:t>In ruil voor de euro</a:t>
            </a:r>
          </a:p>
          <a:p>
            <a:pPr lvl="1"/>
            <a:r>
              <a:rPr lang="nl-NL" dirty="0"/>
              <a:t>Moeizame hereniging door sociale en mentale gevolgen totalitair regime</a:t>
            </a:r>
          </a:p>
          <a:p>
            <a:pPr lvl="1"/>
            <a:r>
              <a:rPr lang="nl-NL" dirty="0"/>
              <a:t>Leidende rol in Europa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F5321D-D2D0-4095-920C-AAF670C1F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687" y="-57558"/>
            <a:ext cx="2368313" cy="34964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CBBD66-1B40-47EE-A4E9-E7C44221D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895" y="4662760"/>
            <a:ext cx="3289803" cy="219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16B23-43F6-4D8F-9ED9-0110763E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B083D-FFA1-437F-BD4D-3D800AA2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1990 waren er grote twijfels in Europa over het herenigen van Duitsland. </a:t>
            </a:r>
          </a:p>
          <a:p>
            <a:pPr lvl="1"/>
            <a:r>
              <a:rPr lang="nl-NL" dirty="0"/>
              <a:t>Leg uit wat de historische basis voor deze twijfels was. </a:t>
            </a:r>
          </a:p>
          <a:p>
            <a:pPr lvl="1"/>
            <a:r>
              <a:rPr lang="nl-NL" dirty="0"/>
              <a:t>Waarom Duitsland uiteindelijk toch binnen korte tijd kon herenigen</a:t>
            </a:r>
          </a:p>
        </p:txBody>
      </p:sp>
    </p:spTree>
    <p:extLst>
      <p:ext uri="{BB962C8B-B14F-4D97-AF65-F5344CB8AC3E}">
        <p14:creationId xmlns:p14="http://schemas.microsoft.com/office/powerpoint/2010/main" val="316404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8BCE7-40FB-49B5-A7EA-462F1F272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Wat leidde tot de opkomst van het nationaalsocialisme en welke gevolgen had dit voor Duitsland en Europa (1918-1945)?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821786-1ECB-49FE-B240-1DFE23923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37 De rol van moderne propaganda- en communicatiemiddelen en vormen van massaorganisatie </a:t>
            </a:r>
          </a:p>
          <a:p>
            <a:r>
              <a:rPr lang="nl-NL" dirty="0"/>
              <a:t>38 Het in praktijk brengen van de totalitaire ideologieën communisme en fascisme/nationaalsocialisme </a:t>
            </a:r>
          </a:p>
          <a:p>
            <a:r>
              <a:rPr lang="nl-NL" dirty="0"/>
              <a:t>39 De crisis van het wereldkapitalisme </a:t>
            </a:r>
          </a:p>
          <a:p>
            <a:r>
              <a:rPr lang="nl-NL" dirty="0"/>
              <a:t>40 Het voeren van twee wereldoorlogen </a:t>
            </a:r>
          </a:p>
          <a:p>
            <a:r>
              <a:rPr lang="nl-NL" dirty="0"/>
              <a:t>41 Racisme en discriminatie die leidden tot genocide, in het bijzonder op de joden </a:t>
            </a:r>
          </a:p>
          <a:p>
            <a:r>
              <a:rPr lang="nl-NL" dirty="0"/>
              <a:t>42 De Duitse bezetting van Nederland </a:t>
            </a:r>
          </a:p>
        </p:txBody>
      </p:sp>
    </p:spTree>
    <p:extLst>
      <p:ext uri="{BB962C8B-B14F-4D97-AF65-F5344CB8AC3E}">
        <p14:creationId xmlns:p14="http://schemas.microsoft.com/office/powerpoint/2010/main" val="412429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8135A-5EBB-4C40-8E26-95BD7824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Duitsland na WO1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74EA1-6670-4BA8-A727-F9046E6D0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96293" cy="4351338"/>
          </a:xfrm>
        </p:spPr>
        <p:txBody>
          <a:bodyPr/>
          <a:lstStyle/>
          <a:p>
            <a:r>
              <a:rPr lang="nl-NL" dirty="0"/>
              <a:t>1918: Duitsland verliest WOI, keizer treedt af</a:t>
            </a:r>
          </a:p>
          <a:p>
            <a:r>
              <a:rPr lang="nl-NL" dirty="0"/>
              <a:t>Oprichting Weimar, parlementaire </a:t>
            </a:r>
            <a:r>
              <a:rPr lang="nl-NL" dirty="0" err="1"/>
              <a:t>democratieRepubliek</a:t>
            </a:r>
            <a:endParaRPr lang="nl-NL" dirty="0"/>
          </a:p>
          <a:p>
            <a:pPr lvl="1"/>
            <a:r>
              <a:rPr lang="nl-NL" dirty="0"/>
              <a:t>Verzet conservatieven en extremistische groepen </a:t>
            </a:r>
          </a:p>
          <a:p>
            <a:r>
              <a:rPr lang="nl-NL" dirty="0"/>
              <a:t>1924: economische opbloei door </a:t>
            </a:r>
            <a:r>
              <a:rPr lang="nl-NL" dirty="0" err="1"/>
              <a:t>Dawesplan</a:t>
            </a:r>
            <a:endParaRPr lang="nl-NL" dirty="0"/>
          </a:p>
          <a:p>
            <a:r>
              <a:rPr lang="nl-NL" dirty="0"/>
              <a:t>1929: Beurskrach </a:t>
            </a:r>
          </a:p>
          <a:p>
            <a:pPr lvl="1"/>
            <a:r>
              <a:rPr lang="nl-NL" dirty="0"/>
              <a:t>Onvrede over economische situatie boost voor extremistische partijen</a:t>
            </a:r>
          </a:p>
          <a:p>
            <a:pPr lvl="1"/>
            <a:r>
              <a:rPr lang="nl-NL" dirty="0"/>
              <a:t>O.a.: NSDAP van Adolf Hitler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03D14F-6158-4A30-B649-9980AD988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730" y="0"/>
            <a:ext cx="2203269" cy="33546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3EF355A-A244-46DE-BBB3-E870C54EB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493" y="3354601"/>
            <a:ext cx="3857506" cy="35033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4D7FC9-999C-4600-907C-D6D29F352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395" y="4972594"/>
            <a:ext cx="1839098" cy="188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5FA2E-8162-4610-876B-49200BEB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Nazi-Duitsland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44915-10CC-4AD6-9C4E-C7BBE514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5935" cy="4351338"/>
          </a:xfrm>
        </p:spPr>
        <p:txBody>
          <a:bodyPr/>
          <a:lstStyle/>
          <a:p>
            <a:r>
              <a:rPr lang="nl-NL" dirty="0"/>
              <a:t>1933: NSDAP wint verkiezingen, Hitler rijkskanselier</a:t>
            </a:r>
          </a:p>
          <a:p>
            <a:pPr lvl="1"/>
            <a:r>
              <a:rPr lang="nl-NL" dirty="0"/>
              <a:t>Na machtigingswet einde aan Weimarrepubliek </a:t>
            </a:r>
          </a:p>
          <a:p>
            <a:r>
              <a:rPr lang="nl-NL" dirty="0"/>
              <a:t>Nazi’s voeren totalitaire staat in</a:t>
            </a:r>
          </a:p>
          <a:p>
            <a:pPr lvl="1"/>
            <a:r>
              <a:rPr lang="nl-NL" dirty="0"/>
              <a:t>Terreur en propaganda</a:t>
            </a:r>
          </a:p>
          <a:p>
            <a:pPr lvl="1"/>
            <a:r>
              <a:rPr lang="nl-NL" dirty="0"/>
              <a:t>Doel: </a:t>
            </a:r>
            <a:r>
              <a:rPr lang="nl-NL" u="sng" dirty="0" err="1"/>
              <a:t>volksgemeinschaft</a:t>
            </a:r>
            <a:endParaRPr lang="nl-NL" u="sng" dirty="0"/>
          </a:p>
          <a:p>
            <a:pPr lvl="1"/>
            <a:r>
              <a:rPr lang="nl-NL" dirty="0"/>
              <a:t>Economische bloei </a:t>
            </a:r>
          </a:p>
          <a:p>
            <a:r>
              <a:rPr lang="nl-NL" dirty="0"/>
              <a:t> 1939 – 1945: Tweede Wereldoorlog</a:t>
            </a:r>
          </a:p>
          <a:p>
            <a:pPr lvl="1"/>
            <a:r>
              <a:rPr lang="nl-NL" dirty="0"/>
              <a:t>Bezetting en holocaust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8FF573C-B674-444B-AB1F-291916159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133" y="2987040"/>
            <a:ext cx="4023867" cy="387096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808C8F4-5CEE-4F4E-BDBA-8BDD4F2E4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136" y="136235"/>
            <a:ext cx="4127863" cy="28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4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8EF8A-6E03-4982-9D90-B482D30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D38E5F-19C1-4EE7-A6DD-53FE7089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5446" cy="4351338"/>
          </a:xfrm>
        </p:spPr>
        <p:txBody>
          <a:bodyPr/>
          <a:lstStyle/>
          <a:p>
            <a:r>
              <a:rPr lang="nl-NL" dirty="0"/>
              <a:t>Waar verwijst deze afbeelding naar? </a:t>
            </a:r>
          </a:p>
          <a:p>
            <a:r>
              <a:rPr lang="nl-NL" dirty="0"/>
              <a:t>Waarom is dit een voorbeeld van propaganda? </a:t>
            </a:r>
          </a:p>
          <a:p>
            <a:pPr lvl="1"/>
            <a:r>
              <a:rPr lang="nl-NL" dirty="0"/>
              <a:t>Welk doel kan de maker ermee gehad hebben?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29BA43-9068-474B-8BCB-8E81889DC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8575"/>
            <a:ext cx="47625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64246-BC75-4708-994F-6B9579F8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dirty="0"/>
              <a:t>2. Hoezeer beïnvloedde het ontstaan en het verloop van de Koude Oorlog de geschiedenis van Duitsland na de Tweede Wereldoorlog (1945-1961)?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31301E-E9A6-44AF-8C89-E939A59F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Kenmerkende aspecten:  </a:t>
            </a:r>
          </a:p>
          <a:p>
            <a:pPr lvl="1"/>
            <a:r>
              <a:rPr lang="nl-NL" dirty="0"/>
              <a:t>37 De rol van moderne propaganda- en communicatiemiddelen en vormen van massaorganisatie </a:t>
            </a:r>
          </a:p>
          <a:p>
            <a:pPr lvl="1"/>
            <a:r>
              <a:rPr lang="nl-NL" dirty="0"/>
              <a:t>38 Het in praktijk brengen van de totalitaire ideologieën communisme en fascisme/nationaalsocialisme </a:t>
            </a:r>
          </a:p>
          <a:p>
            <a:pPr lvl="1"/>
            <a:r>
              <a:rPr lang="nl-NL" dirty="0"/>
              <a:t>45 De verdeling van de wereld in twee ideologische blokken in de greep van een wapenwedloop en de daaruit voortvloeiende dreiging van een atoomoorlog </a:t>
            </a:r>
          </a:p>
          <a:p>
            <a:pPr lvl="1"/>
            <a:r>
              <a:rPr lang="nl-NL" dirty="0"/>
              <a:t>47 De eenwording van Europa </a:t>
            </a:r>
          </a:p>
          <a:p>
            <a:pPr lvl="1"/>
            <a:r>
              <a:rPr lang="nl-NL" dirty="0"/>
              <a:t>48 De toenemende westerse welvaart die vanaf de jaren zestig van de 20e eeuw aanleiding gaf tot ingrijpende sociaal-culturele veranderingsprocessen</a:t>
            </a:r>
          </a:p>
        </p:txBody>
      </p:sp>
    </p:spTree>
    <p:extLst>
      <p:ext uri="{BB962C8B-B14F-4D97-AF65-F5344CB8AC3E}">
        <p14:creationId xmlns:p14="http://schemas.microsoft.com/office/powerpoint/2010/main" val="2739458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387EEB3-429E-4378-839C-22FD863C4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701" y="2954337"/>
            <a:ext cx="2805674" cy="1868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A4D6D4-EE4D-4383-9C4A-05E0AE42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Duitsland na WOII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740E6-891F-4A18-9B4F-D7D158472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7194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Duitsland in puin, economie verzwakt, </a:t>
            </a:r>
            <a:r>
              <a:rPr lang="nl-NL" i="1" dirty="0"/>
              <a:t>Heimatvertriebene</a:t>
            </a:r>
          </a:p>
          <a:p>
            <a:r>
              <a:rPr lang="nl-NL" dirty="0"/>
              <a:t>Koude Oorlog:</a:t>
            </a:r>
          </a:p>
          <a:p>
            <a:pPr lvl="1"/>
            <a:r>
              <a:rPr lang="nl-NL" dirty="0"/>
              <a:t>Oost-Duitsland: communistisch regime</a:t>
            </a:r>
          </a:p>
          <a:p>
            <a:pPr lvl="1"/>
            <a:r>
              <a:rPr lang="nl-NL" dirty="0"/>
              <a:t>West-Duitsland: gesteund door Marshallplan </a:t>
            </a:r>
          </a:p>
          <a:p>
            <a:pPr lvl="1"/>
            <a:r>
              <a:rPr lang="nl-NL" dirty="0"/>
              <a:t>1948: Blokkade van Berlijn </a:t>
            </a:r>
          </a:p>
          <a:p>
            <a:r>
              <a:rPr lang="nl-NL" dirty="0"/>
              <a:t> 1949: DDR en BRD opgericht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West-Duitsland: toenadering tot Westen en </a:t>
            </a:r>
            <a:r>
              <a:rPr kumimoji="0" lang="nl-NL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Wirtschaftswunder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geen erkenning BRD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Oost-Duitsland: totalitaire dictatuur, verzet tegen fascisme, economische malaise  </a:t>
            </a:r>
            <a:endParaRPr lang="nl-NL" dirty="0"/>
          </a:p>
          <a:p>
            <a:r>
              <a:rPr lang="nl-NL" dirty="0"/>
              <a:t>1961: Berlijnse muur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16376E-EC58-4ED8-A881-37C13A079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0" y="0"/>
            <a:ext cx="2381250" cy="28194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42B52B-BCD4-49D0-8152-DACF60D84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298" y="2819400"/>
            <a:ext cx="1345702" cy="201603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F658895-75DF-4335-A316-E7C347F94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368" y="4835434"/>
            <a:ext cx="1892050" cy="20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5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E781D-72B5-4EF6-BA38-506AE4A6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6C080-02EF-4BAF-BB89-4242E30B2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gebeurtenissen: </a:t>
            </a:r>
          </a:p>
          <a:p>
            <a:pPr lvl="1"/>
            <a:r>
              <a:rPr lang="nl-NL" dirty="0"/>
              <a:t>In de jaren ‘50 steunt Amerika West-Duistland met het Marshallplan </a:t>
            </a:r>
          </a:p>
          <a:p>
            <a:pPr lvl="1"/>
            <a:r>
              <a:rPr lang="nl-NL" dirty="0"/>
              <a:t>In 1961 grijpt Amerika </a:t>
            </a:r>
            <a:r>
              <a:rPr lang="nl-NL" u="sng" dirty="0"/>
              <a:t>niet</a:t>
            </a:r>
            <a:r>
              <a:rPr lang="nl-NL" dirty="0"/>
              <a:t> in als de Berlijnse Muur wordt gebouwd </a:t>
            </a:r>
          </a:p>
          <a:p>
            <a:r>
              <a:rPr lang="nl-NL" dirty="0"/>
              <a:t>Verklaar deze veranderende houding van Amerika aan de hand van de veranderde opvatting over de Koude Oorlog  </a:t>
            </a:r>
          </a:p>
        </p:txBody>
      </p:sp>
    </p:spTree>
    <p:extLst>
      <p:ext uri="{BB962C8B-B14F-4D97-AF65-F5344CB8AC3E}">
        <p14:creationId xmlns:p14="http://schemas.microsoft.com/office/powerpoint/2010/main" val="372158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CA0B7-EAC0-46AC-BB9B-CC0C463E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Wat verklaart de hereniging van de beide </a:t>
            </a:r>
            <a:r>
              <a:rPr lang="nl-NL" dirty="0" err="1"/>
              <a:t>Duitslanden</a:t>
            </a:r>
            <a:r>
              <a:rPr lang="nl-NL" dirty="0"/>
              <a:t> en hun succesvolle integratie in Europa (1961-1991)?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ADAC1B-32C4-4FBC-9E37-5D994CEB0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Kenmerkende aspecten </a:t>
            </a:r>
          </a:p>
          <a:p>
            <a:pPr lvl="1"/>
            <a:r>
              <a:rPr lang="nl-NL" dirty="0"/>
              <a:t>45 De verdeling van de wereld in twee ideologische blokken in de greep van een wapenwedloop en de daaruit voortvloeiende dreiging van een atoomoorlog </a:t>
            </a:r>
          </a:p>
          <a:p>
            <a:pPr lvl="1"/>
            <a:r>
              <a:rPr lang="nl-NL" dirty="0"/>
              <a:t>47 De eenwording van Europa </a:t>
            </a:r>
          </a:p>
          <a:p>
            <a:pPr lvl="1"/>
            <a:r>
              <a:rPr lang="nl-NL" dirty="0"/>
              <a:t>48 De toenemende westerse welvaart die vanaf de jaren zestig van de 20e eeuw aanleiding gaf tot ingrijpende sociaal-culturele veranderingsprocessen</a:t>
            </a:r>
          </a:p>
        </p:txBody>
      </p:sp>
    </p:spTree>
    <p:extLst>
      <p:ext uri="{BB962C8B-B14F-4D97-AF65-F5344CB8AC3E}">
        <p14:creationId xmlns:p14="http://schemas.microsoft.com/office/powerpoint/2010/main" val="52322081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612</Words>
  <Application>Microsoft Office PowerPoint</Application>
  <PresentationFormat>Breedbeeld</PresentationFormat>
  <Paragraphs>77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Historische Context Duitsland in Europa 1918 - 1991</vt:lpstr>
      <vt:lpstr>1. Wat leidde tot de opkomst van het nationaalsocialisme en welke gevolgen had dit voor Duitsland en Europa (1918-1945)?</vt:lpstr>
      <vt:lpstr>Duitsland na WO1</vt:lpstr>
      <vt:lpstr>Nazi-Duitsland</vt:lpstr>
      <vt:lpstr>PowerPoint-presentatie</vt:lpstr>
      <vt:lpstr>2. Hoezeer beïnvloedde het ontstaan en het verloop van de Koude Oorlog de geschiedenis van Duitsland na de Tweede Wereldoorlog (1945-1961)?</vt:lpstr>
      <vt:lpstr>Duitsland na WOII</vt:lpstr>
      <vt:lpstr>PowerPoint-presentatie</vt:lpstr>
      <vt:lpstr>3. Wat verklaart de hereniging van de beide Duitslanden en hun succesvolle integratie in Europa (1961-1991)?</vt:lpstr>
      <vt:lpstr>Detente</vt:lpstr>
      <vt:lpstr>Val van de muur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Historische Context Duitsland in Europa 1918 - 1991</dc:title>
  <dc:creator>rik mets</dc:creator>
  <cp:lastModifiedBy>Rik Mets</cp:lastModifiedBy>
  <cp:revision>3</cp:revision>
  <dcterms:created xsi:type="dcterms:W3CDTF">2022-03-10T08:45:25Z</dcterms:created>
  <dcterms:modified xsi:type="dcterms:W3CDTF">2022-03-15T07:26:17Z</dcterms:modified>
</cp:coreProperties>
</file>